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9" r:id="rId2"/>
    <p:sldId id="258" r:id="rId3"/>
    <p:sldId id="259" r:id="rId4"/>
    <p:sldId id="260" r:id="rId5"/>
    <p:sldId id="261" r:id="rId6"/>
    <p:sldId id="280" r:id="rId7"/>
    <p:sldId id="281" r:id="rId8"/>
    <p:sldId id="282" r:id="rId9"/>
    <p:sldId id="283" r:id="rId10"/>
    <p:sldId id="284" r:id="rId11"/>
    <p:sldId id="285" r:id="rId12"/>
    <p:sldId id="286" r:id="rId13"/>
    <p:sldId id="287" r:id="rId14"/>
    <p:sldId id="288" r:id="rId15"/>
    <p:sldId id="289" r:id="rId16"/>
    <p:sldId id="290" r:id="rId17"/>
    <p:sldId id="291" r:id="rId18"/>
    <p:sldId id="264" r:id="rId19"/>
    <p:sldId id="292" r:id="rId20"/>
    <p:sldId id="293" r:id="rId21"/>
    <p:sldId id="294" r:id="rId22"/>
    <p:sldId id="297" r:id="rId23"/>
    <p:sldId id="295" r:id="rId24"/>
    <p:sldId id="296" r:id="rId25"/>
    <p:sldId id="300" r:id="rId26"/>
    <p:sldId id="298" r:id="rId27"/>
    <p:sldId id="299" r:id="rId28"/>
    <p:sldId id="278"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450"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1FC3F5-04C3-48E0-9F70-2513A5DB38B1}" type="datetimeFigureOut">
              <a:rPr lang="en-US" smtClean="0"/>
              <a:t>9/14/2023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EA0697-E8C8-461D-8678-DEE694B64BF9}" type="slidenum">
              <a:rPr lang="en-US" smtClean="0"/>
              <a:t>‹#›</a:t>
            </a:fld>
            <a:endParaRPr lang="en-US"/>
          </a:p>
        </p:txBody>
      </p:sp>
    </p:spTree>
    <p:extLst>
      <p:ext uri="{BB962C8B-B14F-4D97-AF65-F5344CB8AC3E}">
        <p14:creationId xmlns:p14="http://schemas.microsoft.com/office/powerpoint/2010/main" val="1428219054"/>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1FC3F5-04C3-48E0-9F70-2513A5DB38B1}" type="datetimeFigureOut">
              <a:rPr lang="en-US" smtClean="0"/>
              <a:t>9/14/2023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EA0697-E8C8-461D-8678-DEE694B64BF9}" type="slidenum">
              <a:rPr lang="en-US" smtClean="0"/>
              <a:t>‹#›</a:t>
            </a:fld>
            <a:endParaRPr lang="en-US"/>
          </a:p>
        </p:txBody>
      </p:sp>
    </p:spTree>
    <p:extLst>
      <p:ext uri="{BB962C8B-B14F-4D97-AF65-F5344CB8AC3E}">
        <p14:creationId xmlns:p14="http://schemas.microsoft.com/office/powerpoint/2010/main" val="3373644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1FC3F5-04C3-48E0-9F70-2513A5DB38B1}" type="datetimeFigureOut">
              <a:rPr lang="en-US" smtClean="0"/>
              <a:t>9/14/2023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EA0697-E8C8-461D-8678-DEE694B64BF9}" type="slidenum">
              <a:rPr lang="en-US" smtClean="0"/>
              <a:t>‹#›</a:t>
            </a:fld>
            <a:endParaRPr lang="en-US"/>
          </a:p>
        </p:txBody>
      </p:sp>
    </p:spTree>
    <p:extLst>
      <p:ext uri="{BB962C8B-B14F-4D97-AF65-F5344CB8AC3E}">
        <p14:creationId xmlns:p14="http://schemas.microsoft.com/office/powerpoint/2010/main" val="1283927260"/>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1FC3F5-04C3-48E0-9F70-2513A5DB38B1}" type="datetimeFigureOut">
              <a:rPr lang="en-US" smtClean="0"/>
              <a:t>9/14/2023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EA0697-E8C8-461D-8678-DEE694B64BF9}" type="slidenum">
              <a:rPr lang="en-US" smtClean="0"/>
              <a:t>‹#›</a:t>
            </a:fld>
            <a:endParaRPr lang="en-US"/>
          </a:p>
        </p:txBody>
      </p:sp>
    </p:spTree>
    <p:extLst>
      <p:ext uri="{BB962C8B-B14F-4D97-AF65-F5344CB8AC3E}">
        <p14:creationId xmlns:p14="http://schemas.microsoft.com/office/powerpoint/2010/main" val="1401933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11FC3F5-04C3-48E0-9F70-2513A5DB38B1}" type="datetimeFigureOut">
              <a:rPr lang="en-US" smtClean="0"/>
              <a:t>9/14/2023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EA0697-E8C8-461D-8678-DEE694B64BF9}" type="slidenum">
              <a:rPr lang="en-US" smtClean="0"/>
              <a:t>‹#›</a:t>
            </a:fld>
            <a:endParaRPr lang="en-US"/>
          </a:p>
        </p:txBody>
      </p:sp>
    </p:spTree>
    <p:extLst>
      <p:ext uri="{BB962C8B-B14F-4D97-AF65-F5344CB8AC3E}">
        <p14:creationId xmlns:p14="http://schemas.microsoft.com/office/powerpoint/2010/main" val="3656727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1FC3F5-04C3-48E0-9F70-2513A5DB38B1}" type="datetimeFigureOut">
              <a:rPr lang="en-US" smtClean="0"/>
              <a:t>9/14/2023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EA0697-E8C8-461D-8678-DEE694B64BF9}" type="slidenum">
              <a:rPr lang="en-US" smtClean="0"/>
              <a:t>‹#›</a:t>
            </a:fld>
            <a:endParaRPr lang="en-US"/>
          </a:p>
        </p:txBody>
      </p:sp>
    </p:spTree>
    <p:extLst>
      <p:ext uri="{BB962C8B-B14F-4D97-AF65-F5344CB8AC3E}">
        <p14:creationId xmlns:p14="http://schemas.microsoft.com/office/powerpoint/2010/main" val="3629919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1FC3F5-04C3-48E0-9F70-2513A5DB38B1}" type="datetimeFigureOut">
              <a:rPr lang="en-US" smtClean="0"/>
              <a:t>9/14/2023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EA0697-E8C8-461D-8678-DEE694B64BF9}" type="slidenum">
              <a:rPr lang="en-US" smtClean="0"/>
              <a:t>‹#›</a:t>
            </a:fld>
            <a:endParaRPr lang="en-US"/>
          </a:p>
        </p:txBody>
      </p:sp>
    </p:spTree>
    <p:extLst>
      <p:ext uri="{BB962C8B-B14F-4D97-AF65-F5344CB8AC3E}">
        <p14:creationId xmlns:p14="http://schemas.microsoft.com/office/powerpoint/2010/main" val="3444430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1FC3F5-04C3-48E0-9F70-2513A5DB38B1}" type="datetimeFigureOut">
              <a:rPr lang="en-US" smtClean="0"/>
              <a:t>9/14/2023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EA0697-E8C8-461D-8678-DEE694B64BF9}" type="slidenum">
              <a:rPr lang="en-US" smtClean="0"/>
              <a:t>‹#›</a:t>
            </a:fld>
            <a:endParaRPr lang="en-US"/>
          </a:p>
        </p:txBody>
      </p:sp>
    </p:spTree>
    <p:extLst>
      <p:ext uri="{BB962C8B-B14F-4D97-AF65-F5344CB8AC3E}">
        <p14:creationId xmlns:p14="http://schemas.microsoft.com/office/powerpoint/2010/main" val="1099290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1FC3F5-04C3-48E0-9F70-2513A5DB38B1}" type="datetimeFigureOut">
              <a:rPr lang="en-US" smtClean="0"/>
              <a:t>9/14/2023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EA0697-E8C8-461D-8678-DEE694B64BF9}" type="slidenum">
              <a:rPr lang="en-US" smtClean="0"/>
              <a:t>‹#›</a:t>
            </a:fld>
            <a:endParaRPr lang="en-US"/>
          </a:p>
        </p:txBody>
      </p:sp>
    </p:spTree>
    <p:extLst>
      <p:ext uri="{BB962C8B-B14F-4D97-AF65-F5344CB8AC3E}">
        <p14:creationId xmlns:p14="http://schemas.microsoft.com/office/powerpoint/2010/main" val="3358124245"/>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011FC3F5-04C3-48E0-9F70-2513A5DB38B1}" type="datetimeFigureOut">
              <a:rPr lang="en-US" smtClean="0"/>
              <a:t>9/14/2023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EA0697-E8C8-461D-8678-DEE694B64BF9}" type="slidenum">
              <a:rPr lang="en-US" smtClean="0"/>
              <a:t>‹#›</a:t>
            </a:fld>
            <a:endParaRPr lang="en-US"/>
          </a:p>
        </p:txBody>
      </p:sp>
    </p:spTree>
    <p:extLst>
      <p:ext uri="{BB962C8B-B14F-4D97-AF65-F5344CB8AC3E}">
        <p14:creationId xmlns:p14="http://schemas.microsoft.com/office/powerpoint/2010/main" val="315872417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011FC3F5-04C3-48E0-9F70-2513A5DB38B1}" type="datetimeFigureOut">
              <a:rPr lang="en-US" smtClean="0"/>
              <a:t>9/14/2023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EA0697-E8C8-461D-8678-DEE694B64BF9}" type="slidenum">
              <a:rPr lang="en-US" smtClean="0"/>
              <a:t>‹#›</a:t>
            </a:fld>
            <a:endParaRPr lang="en-US"/>
          </a:p>
        </p:txBody>
      </p:sp>
    </p:spTree>
    <p:extLst>
      <p:ext uri="{BB962C8B-B14F-4D97-AF65-F5344CB8AC3E}">
        <p14:creationId xmlns:p14="http://schemas.microsoft.com/office/powerpoint/2010/main" val="115410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11FC3F5-04C3-48E0-9F70-2513A5DB38B1}" type="datetimeFigureOut">
              <a:rPr lang="en-US" smtClean="0"/>
              <a:t>9/14/2023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DEA0697-E8C8-461D-8678-DEE694B64BF9}" type="slidenum">
              <a:rPr lang="en-US" smtClean="0"/>
              <a:t>‹#›</a:t>
            </a:fld>
            <a:endParaRPr lang="en-US"/>
          </a:p>
        </p:txBody>
      </p:sp>
    </p:spTree>
    <p:extLst>
      <p:ext uri="{BB962C8B-B14F-4D97-AF65-F5344CB8AC3E}">
        <p14:creationId xmlns:p14="http://schemas.microsoft.com/office/powerpoint/2010/main" val="369179715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447800"/>
            <a:ext cx="9067800" cy="4419600"/>
          </a:xfrm>
        </p:spPr>
        <p:txBody>
          <a:bodyPr>
            <a:normAutofit fontScale="90000"/>
          </a:bodyPr>
          <a:lstStyle/>
          <a:p>
            <a:pPr algn="ctr" eaLnBrk="0" hangingPunct="0">
              <a:tabLst>
                <a:tab pos="1485900" algn="l"/>
              </a:tabLst>
              <a:defRPr/>
            </a:pPr>
            <a:r>
              <a:rPr lang="en-US" sz="3200" dirty="0">
                <a:latin typeface="Palatino Linotype" pitchFamily="18" charset="0"/>
              </a:rPr>
              <a:t>UNIVERSITY OF KRAGUJEVAC</a:t>
            </a:r>
            <a:br>
              <a:rPr lang="en-US" sz="3200" dirty="0">
                <a:latin typeface="Palatino Linotype" pitchFamily="18" charset="0"/>
              </a:rPr>
            </a:br>
            <a:r>
              <a:rPr lang="en-US" sz="3200" dirty="0">
                <a:latin typeface="Palatino Linotype" pitchFamily="18" charset="0"/>
              </a:rPr>
              <a:t>FACULTY OF MEDICAL SCIENCES</a:t>
            </a:r>
            <a:br>
              <a:rPr lang="en-US" sz="3200" dirty="0">
                <a:latin typeface="Palatino Linotype" pitchFamily="18" charset="0"/>
              </a:rPr>
            </a:br>
            <a:r>
              <a:rPr lang="sr-Latn-RS" sz="3200" dirty="0">
                <a:latin typeface="Palatino Linotype" pitchFamily="18" charset="0"/>
              </a:rPr>
              <a:t/>
            </a:r>
            <a:br>
              <a:rPr lang="sr-Latn-RS" sz="3200" dirty="0">
                <a:latin typeface="Palatino Linotype" pitchFamily="18" charset="0"/>
              </a:rPr>
            </a:br>
            <a:r>
              <a:rPr lang="sr-Latn-RS" sz="3200" dirty="0" smtClean="0">
                <a:latin typeface="Palatino Linotype" pitchFamily="18" charset="0"/>
              </a:rPr>
              <a:t/>
            </a:r>
            <a:br>
              <a:rPr lang="sr-Latn-RS" sz="3200" dirty="0" smtClean="0">
                <a:latin typeface="Palatino Linotype" pitchFamily="18" charset="0"/>
              </a:rPr>
            </a:br>
            <a:r>
              <a:rPr lang="sr-Latn-RS" sz="3200" dirty="0">
                <a:latin typeface="Palatino Linotype" pitchFamily="18" charset="0"/>
              </a:rPr>
              <a:t/>
            </a:r>
            <a:br>
              <a:rPr lang="sr-Latn-RS" sz="3200" dirty="0">
                <a:latin typeface="Palatino Linotype" pitchFamily="18" charset="0"/>
              </a:rPr>
            </a:br>
            <a:r>
              <a:rPr lang="sr-Latn-RS" sz="3200" dirty="0" smtClean="0">
                <a:latin typeface="Palatino Linotype" pitchFamily="18" charset="0"/>
              </a:rPr>
              <a:t/>
            </a:r>
            <a:br>
              <a:rPr lang="sr-Latn-RS" sz="3200" dirty="0" smtClean="0">
                <a:latin typeface="Palatino Linotype" pitchFamily="18" charset="0"/>
              </a:rPr>
            </a:br>
            <a:r>
              <a:rPr lang="sr-Cyrl-RS" sz="3200" dirty="0" smtClean="0">
                <a:solidFill>
                  <a:schemeClr val="bg1">
                    <a:lumMod val="50000"/>
                  </a:schemeClr>
                </a:solidFill>
                <a:latin typeface="Palatino Linotype" pitchFamily="18" charset="0"/>
                <a:cs typeface="Arial" pitchFamily="34" charset="0"/>
              </a:rPr>
              <a:t/>
            </a:r>
            <a:br>
              <a:rPr lang="sr-Cyrl-RS" sz="3200" dirty="0" smtClean="0">
                <a:solidFill>
                  <a:schemeClr val="bg1">
                    <a:lumMod val="50000"/>
                  </a:schemeClr>
                </a:solidFill>
                <a:latin typeface="Palatino Linotype" pitchFamily="18" charset="0"/>
                <a:cs typeface="Arial" pitchFamily="34" charset="0"/>
              </a:rPr>
            </a:br>
            <a:r>
              <a:rPr lang="en-US" sz="3200" b="1" dirty="0" smtClean="0">
                <a:solidFill>
                  <a:schemeClr val="tx1"/>
                </a:solidFill>
                <a:latin typeface="Palatino Linotype" pitchFamily="18" charset="0"/>
                <a:cs typeface="Arial" pitchFamily="34" charset="0"/>
              </a:rPr>
              <a:t>INTRODUCTION TO CLINICAL PRACTICE</a:t>
            </a:r>
            <a:br>
              <a:rPr lang="en-US" sz="3200" b="1" dirty="0" smtClean="0">
                <a:solidFill>
                  <a:schemeClr val="tx1"/>
                </a:solidFill>
                <a:latin typeface="Palatino Linotype" pitchFamily="18" charset="0"/>
                <a:cs typeface="Arial" pitchFamily="34" charset="0"/>
              </a:rPr>
            </a:br>
            <a:r>
              <a:rPr lang="x-none" sz="3600" b="1" dirty="0" smtClean="0">
                <a:solidFill>
                  <a:schemeClr val="tx1"/>
                </a:solidFill>
                <a:latin typeface="Palatino Linotype" pitchFamily="18" charset="0"/>
                <a:cs typeface="Arial" pitchFamily="34" charset="0"/>
              </a:rPr>
              <a:t/>
            </a:r>
            <a:br>
              <a:rPr lang="x-none" sz="3600" b="1" dirty="0" smtClean="0">
                <a:solidFill>
                  <a:schemeClr val="tx1"/>
                </a:solidFill>
                <a:latin typeface="Palatino Linotype" pitchFamily="18" charset="0"/>
                <a:cs typeface="Arial" pitchFamily="34" charset="0"/>
              </a:rPr>
            </a:br>
            <a:r>
              <a:rPr lang="ru-RU" sz="3200" b="1" dirty="0">
                <a:latin typeface="Palatino Linotype" pitchFamily="18" charset="0"/>
                <a:cs typeface="Arial" pitchFamily="34" charset="0"/>
              </a:rPr>
              <a:t> </a:t>
            </a:r>
            <a:r>
              <a:rPr lang="sr-Latn-RS" sz="3200" b="1" dirty="0" smtClean="0">
                <a:latin typeface="Palatino Linotype" pitchFamily="18" charset="0"/>
                <a:cs typeface="Arial" pitchFamily="34" charset="0"/>
              </a:rPr>
              <a:t>The organization of the healthcare</a:t>
            </a:r>
            <a:endParaRPr lang="x-none" sz="2000" b="1" dirty="0">
              <a:latin typeface="Palatino Linotype" pitchFamily="18" charset="0"/>
            </a:endParaRPr>
          </a:p>
        </p:txBody>
      </p:sp>
      <p:sp>
        <p:nvSpPr>
          <p:cNvPr id="3" name="Subtitle 2"/>
          <p:cNvSpPr>
            <a:spLocks noGrp="1"/>
          </p:cNvSpPr>
          <p:nvPr>
            <p:ph type="subTitle" idx="1"/>
          </p:nvPr>
        </p:nvSpPr>
        <p:spPr>
          <a:xfrm>
            <a:off x="1295400" y="6019800"/>
            <a:ext cx="6400800" cy="381000"/>
          </a:xfrm>
        </p:spPr>
        <p:txBody>
          <a:bodyPr>
            <a:noAutofit/>
          </a:bodyPr>
          <a:lstStyle/>
          <a:p>
            <a:pPr algn="ctr"/>
            <a:r>
              <a:rPr lang="en-US" sz="2000" dirty="0" smtClean="0">
                <a:solidFill>
                  <a:schemeClr val="tx1"/>
                </a:solidFill>
                <a:latin typeface="Palatino Linotype" pitchFamily="18" charset="0"/>
              </a:rPr>
              <a:t>Asst. Prof. Rada Vucic</a:t>
            </a:r>
          </a:p>
        </p:txBody>
      </p:sp>
      <p:pic>
        <p:nvPicPr>
          <p:cNvPr id="5" name="Picture 3"/>
          <p:cNvPicPr>
            <a:picLocks noChangeAspect="1" noChangeArrowheads="1"/>
          </p:cNvPicPr>
          <p:nvPr/>
        </p:nvPicPr>
        <p:blipFill>
          <a:blip r:embed="rId2" cstate="print"/>
          <a:srcRect/>
          <a:stretch>
            <a:fillRect/>
          </a:stretch>
        </p:blipFill>
        <p:spPr bwMode="auto">
          <a:xfrm>
            <a:off x="838200" y="76200"/>
            <a:ext cx="923925" cy="1333500"/>
          </a:xfrm>
          <a:prstGeom prst="rect">
            <a:avLst/>
          </a:prstGeom>
          <a:noFill/>
          <a:ln w="9525">
            <a:noFill/>
            <a:miter lim="800000"/>
            <a:headEnd/>
            <a:tailEnd/>
          </a:ln>
          <a:effectLst/>
        </p:spPr>
      </p:pic>
      <p:pic>
        <p:nvPicPr>
          <p:cNvPr id="7" name="Picture 4"/>
          <p:cNvPicPr>
            <a:picLocks noChangeAspect="1" noChangeArrowheads="1"/>
          </p:cNvPicPr>
          <p:nvPr/>
        </p:nvPicPr>
        <p:blipFill>
          <a:blip r:embed="rId3" cstate="print"/>
          <a:srcRect/>
          <a:stretch>
            <a:fillRect/>
          </a:stretch>
        </p:blipFill>
        <p:spPr bwMode="auto">
          <a:xfrm>
            <a:off x="7391400" y="152400"/>
            <a:ext cx="857250" cy="1219200"/>
          </a:xfrm>
          <a:prstGeom prst="rect">
            <a:avLst/>
          </a:prstGeom>
          <a:noFill/>
          <a:ln w="9525">
            <a:noFill/>
            <a:miter lim="800000"/>
            <a:headEnd/>
            <a:tailEnd/>
          </a:ln>
          <a:effectLst/>
        </p:spPr>
      </p:pic>
    </p:spTree>
    <p:extLst>
      <p:ext uri="{BB962C8B-B14F-4D97-AF65-F5344CB8AC3E}">
        <p14:creationId xmlns:p14="http://schemas.microsoft.com/office/powerpoint/2010/main" val="19926140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556792"/>
            <a:ext cx="7848872" cy="2862322"/>
          </a:xfrm>
          <a:prstGeom prst="rect">
            <a:avLst/>
          </a:prstGeom>
        </p:spPr>
        <p:txBody>
          <a:bodyPr wrap="square">
            <a:spAutoFit/>
          </a:bodyPr>
          <a:lstStyle/>
          <a:p>
            <a:pPr marL="285750" indent="-285750">
              <a:buFont typeface="Arial" panose="020B0604020202020204" pitchFamily="34" charset="0"/>
              <a:buChar char="•"/>
            </a:pPr>
            <a:r>
              <a:rPr lang="en-US" dirty="0" smtClean="0">
                <a:latin typeface="Palatino Linotype" panose="02040502050505030304" pitchFamily="18" charset="0"/>
              </a:rPr>
              <a:t>Intermediate goals can be defined as:</a:t>
            </a:r>
            <a:endParaRPr lang="sr-Latn-RS" dirty="0" smtClean="0">
              <a:latin typeface="Palatino Linotype" panose="02040502050505030304" pitchFamily="18" charset="0"/>
            </a:endParaRPr>
          </a:p>
          <a:p>
            <a:pPr marL="285750" indent="-285750">
              <a:buFont typeface="Arial" panose="020B0604020202020204" pitchFamily="34" charset="0"/>
              <a:buChar char="•"/>
            </a:pPr>
            <a:endParaRPr lang="sr-Latn-RS" dirty="0" smtClean="0">
              <a:latin typeface="Palatino Linotype" panose="02040502050505030304" pitchFamily="18" charset="0"/>
            </a:endParaRPr>
          </a:p>
          <a:p>
            <a:pPr marL="742950" lvl="1" indent="-285750">
              <a:buFont typeface="Arial" panose="020B0604020202020204" pitchFamily="34" charset="0"/>
              <a:buChar char="•"/>
            </a:pPr>
            <a:r>
              <a:rPr lang="sr-Latn-RS" dirty="0">
                <a:latin typeface="Palatino Linotype" panose="02040502050505030304" pitchFamily="18" charset="0"/>
              </a:rPr>
              <a:t>a</a:t>
            </a:r>
            <a:r>
              <a:rPr lang="en-US" dirty="0" err="1" smtClean="0">
                <a:latin typeface="Palatino Linotype" panose="02040502050505030304" pitchFamily="18" charset="0"/>
              </a:rPr>
              <a:t>ccessibility</a:t>
            </a:r>
            <a:endParaRPr lang="sr-Latn-RS" dirty="0" smtClean="0">
              <a:latin typeface="Palatino Linotype" panose="02040502050505030304" pitchFamily="18" charset="0"/>
            </a:endParaRPr>
          </a:p>
          <a:p>
            <a:pPr marL="742950" lvl="1" indent="-285750">
              <a:buFont typeface="Arial" panose="020B0604020202020204" pitchFamily="34" charset="0"/>
              <a:buChar char="•"/>
            </a:pPr>
            <a:endParaRPr lang="sr-Latn-RS" dirty="0" smtClean="0">
              <a:latin typeface="Palatino Linotype" panose="02040502050505030304" pitchFamily="18" charset="0"/>
            </a:endParaRPr>
          </a:p>
          <a:p>
            <a:pPr marL="742950" lvl="1" indent="-285750">
              <a:buFont typeface="Arial" panose="020B0604020202020204" pitchFamily="34" charset="0"/>
              <a:buChar char="•"/>
            </a:pPr>
            <a:r>
              <a:rPr lang="en-US" dirty="0" smtClean="0">
                <a:latin typeface="Palatino Linotype" panose="02040502050505030304" pitchFamily="18" charset="0"/>
              </a:rPr>
              <a:t>coverage</a:t>
            </a:r>
            <a:endParaRPr lang="sr-Latn-RS" dirty="0" smtClean="0">
              <a:latin typeface="Palatino Linotype" panose="02040502050505030304" pitchFamily="18" charset="0"/>
            </a:endParaRPr>
          </a:p>
          <a:p>
            <a:pPr marL="742950" lvl="1" indent="-285750">
              <a:buFont typeface="Arial" panose="020B0604020202020204" pitchFamily="34" charset="0"/>
              <a:buChar char="•"/>
            </a:pPr>
            <a:endParaRPr lang="sr-Latn-RS" dirty="0" smtClean="0">
              <a:latin typeface="Palatino Linotype" panose="02040502050505030304" pitchFamily="18" charset="0"/>
            </a:endParaRPr>
          </a:p>
          <a:p>
            <a:pPr marL="742950" lvl="1" indent="-285750">
              <a:buFont typeface="Arial" panose="020B0604020202020204" pitchFamily="34" charset="0"/>
              <a:buChar char="•"/>
            </a:pPr>
            <a:r>
              <a:rPr lang="en-US" dirty="0" smtClean="0">
                <a:latin typeface="Palatino Linotype" panose="02040502050505030304" pitchFamily="18" charset="0"/>
              </a:rPr>
              <a:t>quality</a:t>
            </a:r>
            <a:endParaRPr lang="sr-Latn-RS" dirty="0" smtClean="0">
              <a:latin typeface="Palatino Linotype" panose="02040502050505030304" pitchFamily="18" charset="0"/>
            </a:endParaRPr>
          </a:p>
          <a:p>
            <a:pPr marL="742950" lvl="1" indent="-285750">
              <a:buFont typeface="Arial" panose="020B0604020202020204" pitchFamily="34" charset="0"/>
              <a:buChar char="•"/>
            </a:pPr>
            <a:endParaRPr lang="sr-Latn-RS" dirty="0" smtClean="0">
              <a:latin typeface="Palatino Linotype" panose="02040502050505030304" pitchFamily="18" charset="0"/>
            </a:endParaRPr>
          </a:p>
          <a:p>
            <a:pPr marL="742950" lvl="1" indent="-285750">
              <a:buFont typeface="Arial" panose="020B0604020202020204" pitchFamily="34" charset="0"/>
              <a:buChar char="•"/>
            </a:pPr>
            <a:r>
              <a:rPr lang="sr-Latn-RS" dirty="0">
                <a:latin typeface="Palatino Linotype" panose="02040502050505030304" pitchFamily="18" charset="0"/>
              </a:rPr>
              <a:t>s</a:t>
            </a:r>
            <a:r>
              <a:rPr lang="en-US" dirty="0" err="1" smtClean="0">
                <a:latin typeface="Palatino Linotype" panose="02040502050505030304" pitchFamily="18" charset="0"/>
              </a:rPr>
              <a:t>ecurity</a:t>
            </a:r>
            <a:endParaRPr lang="sr-Latn-RS" dirty="0" smtClean="0">
              <a:latin typeface="Palatino Linotype" panose="02040502050505030304" pitchFamily="18" charset="0"/>
            </a:endParaRPr>
          </a:p>
          <a:p>
            <a:pPr marL="742950" lvl="1" indent="-285750">
              <a:buFont typeface="Arial" panose="020B0604020202020204" pitchFamily="34" charset="0"/>
              <a:buChar char="•"/>
            </a:pPr>
            <a:endParaRPr lang="sr-Latn-RS" dirty="0">
              <a:latin typeface="Palatino Linotype" panose="02040502050505030304" pitchFamily="18" charset="0"/>
            </a:endParaRPr>
          </a:p>
        </p:txBody>
      </p:sp>
      <p:sp>
        <p:nvSpPr>
          <p:cNvPr id="3"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1964579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556792"/>
            <a:ext cx="8568952" cy="4247317"/>
          </a:xfrm>
          <a:prstGeom prst="rect">
            <a:avLst/>
          </a:prstGeom>
        </p:spPr>
        <p:txBody>
          <a:bodyPr wrap="square">
            <a:spAutoFit/>
          </a:bodyPr>
          <a:lstStyle/>
          <a:p>
            <a:pPr lvl="1"/>
            <a:r>
              <a:rPr lang="en-US" dirty="0" smtClean="0">
                <a:latin typeface="Palatino Linotype" panose="02040502050505030304" pitchFamily="18" charset="0"/>
              </a:rPr>
              <a:t>The health system model can be represented through five basic components</a:t>
            </a:r>
            <a:r>
              <a:rPr lang="sr-Latn-RS" dirty="0" smtClean="0">
                <a:latin typeface="Palatino Linotype" panose="02040502050505030304" pitchFamily="18" charset="0"/>
              </a:rPr>
              <a:t>: </a:t>
            </a:r>
          </a:p>
          <a:p>
            <a:pPr lvl="1"/>
            <a:endParaRPr lang="sr-Latn-RS" dirty="0" smtClean="0">
              <a:latin typeface="Palatino Linotype" panose="02040502050505030304" pitchFamily="18" charset="0"/>
            </a:endParaRPr>
          </a:p>
          <a:p>
            <a:pPr marL="800100" lvl="1" indent="-342900">
              <a:buFont typeface="+mj-lt"/>
              <a:buAutoNum type="arabicPeriod"/>
            </a:pPr>
            <a:r>
              <a:rPr lang="en-US" b="1" dirty="0" smtClean="0">
                <a:latin typeface="Palatino Linotype" panose="02040502050505030304" pitchFamily="18" charset="0"/>
              </a:rPr>
              <a:t>development of health resources</a:t>
            </a:r>
            <a:r>
              <a:rPr lang="sr-Latn-RS" dirty="0" smtClean="0">
                <a:latin typeface="Palatino Linotype" panose="02040502050505030304" pitchFamily="18" charset="0"/>
              </a:rPr>
              <a:t> (</a:t>
            </a:r>
            <a:r>
              <a:rPr lang="en-US" dirty="0" smtClean="0">
                <a:latin typeface="Palatino Linotype" panose="02040502050505030304" pitchFamily="18" charset="0"/>
              </a:rPr>
              <a:t>an increase in personnel, health infrastructure, medical equipment, etc.</a:t>
            </a:r>
            <a:r>
              <a:rPr lang="sr-Latn-RS" dirty="0" smtClean="0">
                <a:latin typeface="Palatino Linotype" panose="02040502050505030304" pitchFamily="18" charset="0"/>
              </a:rPr>
              <a:t>)</a:t>
            </a:r>
          </a:p>
          <a:p>
            <a:pPr marL="800100" lvl="1" indent="-342900">
              <a:buFont typeface="+mj-lt"/>
              <a:buAutoNum type="arabicPeriod"/>
            </a:pPr>
            <a:endParaRPr lang="sr-Latn-RS" b="1" dirty="0" smtClean="0">
              <a:latin typeface="Palatino Linotype" panose="02040502050505030304" pitchFamily="18" charset="0"/>
            </a:endParaRPr>
          </a:p>
          <a:p>
            <a:pPr marL="800100" lvl="1" indent="-342900">
              <a:buFont typeface="+mj-lt"/>
              <a:buAutoNum type="arabicPeriod"/>
            </a:pPr>
            <a:r>
              <a:rPr lang="en-US" b="1" dirty="0" smtClean="0">
                <a:latin typeface="Palatino Linotype" panose="02040502050505030304" pitchFamily="18" charset="0"/>
              </a:rPr>
              <a:t>organized </a:t>
            </a:r>
            <a:r>
              <a:rPr lang="en-US" b="1" dirty="0" smtClean="0">
                <a:latin typeface="Palatino Linotype" panose="02040502050505030304" pitchFamily="18" charset="0"/>
              </a:rPr>
              <a:t>arrangement of resources</a:t>
            </a:r>
            <a:r>
              <a:rPr lang="sr-Latn-RS" b="1" dirty="0" smtClean="0">
                <a:latin typeface="Palatino Linotype" panose="02040502050505030304" pitchFamily="18" charset="0"/>
              </a:rPr>
              <a:t> </a:t>
            </a:r>
            <a:r>
              <a:rPr lang="sr-Latn-RS" dirty="0" smtClean="0">
                <a:latin typeface="Palatino Linotype" panose="02040502050505030304" pitchFamily="18" charset="0"/>
              </a:rPr>
              <a:t>(</a:t>
            </a:r>
            <a:r>
              <a:rPr lang="en-US" dirty="0" smtClean="0">
                <a:latin typeface="Palatino Linotype" panose="02040502050505030304" pitchFamily="18" charset="0"/>
              </a:rPr>
              <a:t>health insurance system, the duties of state agencies, the contribution of non-governmental organizations, etc.</a:t>
            </a:r>
            <a:r>
              <a:rPr lang="sr-Latn-RS" dirty="0" smtClean="0">
                <a:latin typeface="Palatino Linotype" panose="02040502050505030304" pitchFamily="18" charset="0"/>
              </a:rPr>
              <a:t>)</a:t>
            </a:r>
          </a:p>
          <a:p>
            <a:pPr marL="800100" lvl="1" indent="-342900">
              <a:buFont typeface="+mj-lt"/>
              <a:buAutoNum type="arabicPeriod"/>
            </a:pPr>
            <a:endParaRPr lang="sr-Latn-RS" b="1" dirty="0" smtClean="0">
              <a:latin typeface="Palatino Linotype" panose="02040502050505030304" pitchFamily="18" charset="0"/>
            </a:endParaRPr>
          </a:p>
          <a:p>
            <a:pPr marL="800100" lvl="1" indent="-342900">
              <a:buFont typeface="+mj-lt"/>
              <a:buAutoNum type="arabicPeriod"/>
            </a:pPr>
            <a:r>
              <a:rPr lang="en-US" b="1" dirty="0" smtClean="0">
                <a:latin typeface="Palatino Linotype" panose="02040502050505030304" pitchFamily="18" charset="0"/>
              </a:rPr>
              <a:t>provision </a:t>
            </a:r>
            <a:r>
              <a:rPr lang="en-US" b="1" dirty="0" smtClean="0">
                <a:latin typeface="Palatino Linotype" panose="02040502050505030304" pitchFamily="18" charset="0"/>
              </a:rPr>
              <a:t>of health care to individuals at different levels </a:t>
            </a:r>
            <a:r>
              <a:rPr lang="en-US" dirty="0" smtClean="0">
                <a:latin typeface="Palatino Linotype" panose="02040502050505030304" pitchFamily="18" charset="0"/>
              </a:rPr>
              <a:t>(primary, secondary and tertiary).</a:t>
            </a:r>
            <a:endParaRPr lang="sr-Latn-RS" dirty="0" smtClean="0">
              <a:latin typeface="Palatino Linotype" panose="02040502050505030304" pitchFamily="18" charset="0"/>
            </a:endParaRPr>
          </a:p>
          <a:p>
            <a:pPr marL="800100" lvl="1" indent="-342900">
              <a:buFont typeface="+mj-lt"/>
              <a:buAutoNum type="arabicPeriod"/>
            </a:pPr>
            <a:endParaRPr lang="sr-Latn-RS" b="1" dirty="0" smtClean="0">
              <a:latin typeface="Palatino Linotype" panose="02040502050505030304" pitchFamily="18" charset="0"/>
            </a:endParaRPr>
          </a:p>
          <a:p>
            <a:pPr marL="800100" lvl="1" indent="-342900">
              <a:buFont typeface="+mj-lt"/>
              <a:buAutoNum type="arabicPeriod"/>
            </a:pPr>
            <a:r>
              <a:rPr lang="sr-Latn-RS" b="1" dirty="0" smtClean="0">
                <a:latin typeface="Palatino Linotype" panose="02040502050505030304" pitchFamily="18" charset="0"/>
              </a:rPr>
              <a:t>e</a:t>
            </a:r>
            <a:r>
              <a:rPr lang="en-US" b="1" dirty="0" err="1" smtClean="0">
                <a:latin typeface="Palatino Linotype" panose="02040502050505030304" pitchFamily="18" charset="0"/>
              </a:rPr>
              <a:t>conomic</a:t>
            </a:r>
            <a:r>
              <a:rPr lang="en-US" b="1" dirty="0" smtClean="0">
                <a:latin typeface="Palatino Linotype" panose="02040502050505030304" pitchFamily="18" charset="0"/>
              </a:rPr>
              <a:t> aid </a:t>
            </a:r>
            <a:endParaRPr lang="sr-Latn-RS" b="1" dirty="0" smtClean="0">
              <a:latin typeface="Palatino Linotype" panose="02040502050505030304" pitchFamily="18" charset="0"/>
            </a:endParaRPr>
          </a:p>
          <a:p>
            <a:pPr marL="800100" lvl="1" indent="-342900">
              <a:buFont typeface="+mj-lt"/>
              <a:buAutoNum type="arabicPeriod"/>
            </a:pPr>
            <a:endParaRPr lang="sr-Latn-RS" b="1" dirty="0" smtClean="0">
              <a:latin typeface="Palatino Linotype" panose="02040502050505030304" pitchFamily="18" charset="0"/>
            </a:endParaRPr>
          </a:p>
          <a:p>
            <a:pPr marL="800100" lvl="1" indent="-342900">
              <a:buFont typeface="+mj-lt"/>
              <a:buAutoNum type="arabicPeriod"/>
            </a:pPr>
            <a:r>
              <a:rPr lang="en-US" b="1" dirty="0" smtClean="0">
                <a:latin typeface="Palatino Linotype" panose="02040502050505030304" pitchFamily="18" charset="0"/>
              </a:rPr>
              <a:t>management </a:t>
            </a:r>
            <a:r>
              <a:rPr lang="en-US" b="1" dirty="0" smtClean="0">
                <a:latin typeface="Palatino Linotype" panose="02040502050505030304" pitchFamily="18" charset="0"/>
              </a:rPr>
              <a:t>of the health sector</a:t>
            </a:r>
            <a:endParaRPr lang="sr-Latn-RS" b="1" dirty="0" smtClean="0">
              <a:latin typeface="Palatino Linotype" panose="02040502050505030304" pitchFamily="18" charset="0"/>
            </a:endParaRPr>
          </a:p>
          <a:p>
            <a:pPr lvl="1"/>
            <a:endParaRPr lang="sr-Latn-RS" b="1" dirty="0">
              <a:latin typeface="Palatino Linotype" panose="02040502050505030304" pitchFamily="18" charset="0"/>
            </a:endParaRPr>
          </a:p>
        </p:txBody>
      </p:sp>
      <p:sp>
        <p:nvSpPr>
          <p:cNvPr id="3"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2500347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556792"/>
            <a:ext cx="8568952" cy="3785652"/>
          </a:xfrm>
          <a:prstGeom prst="rect">
            <a:avLst/>
          </a:prstGeom>
        </p:spPr>
        <p:txBody>
          <a:bodyPr wrap="square">
            <a:spAutoFit/>
          </a:bodyPr>
          <a:lstStyle/>
          <a:p>
            <a:pPr marL="800100" lvl="1" indent="-342900" algn="just">
              <a:buFont typeface="Arial" panose="020B0604020202020204" pitchFamily="34" charset="0"/>
              <a:buChar char="•"/>
            </a:pPr>
            <a:r>
              <a:rPr lang="en-US" sz="2000" dirty="0" smtClean="0">
                <a:latin typeface="Palatino Linotype" panose="02040502050505030304" pitchFamily="18" charset="0"/>
              </a:rPr>
              <a:t>Considering the specificity of the organization of health systems, it is difficult to say that there are two absolutely matching health systems in the world, but each system is characterized by certain details.</a:t>
            </a:r>
            <a:endParaRPr lang="sr-Latn-RS" sz="2000" dirty="0" smtClean="0">
              <a:latin typeface="Palatino Linotype" panose="02040502050505030304" pitchFamily="18" charset="0"/>
            </a:endParaRPr>
          </a:p>
          <a:p>
            <a:pPr marL="800100" lvl="1" indent="-342900" algn="just">
              <a:buFont typeface="Arial" panose="020B0604020202020204" pitchFamily="34" charset="0"/>
              <a:buChar char="•"/>
            </a:pPr>
            <a:endParaRPr lang="sr-Latn-RS" sz="2000" dirty="0">
              <a:latin typeface="Palatino Linotype" panose="02040502050505030304" pitchFamily="18" charset="0"/>
            </a:endParaRPr>
          </a:p>
          <a:p>
            <a:pPr marL="800100" lvl="1" indent="-342900" algn="just">
              <a:buFont typeface="Arial" panose="020B0604020202020204" pitchFamily="34" charset="0"/>
              <a:buChar char="•"/>
            </a:pPr>
            <a:r>
              <a:rPr lang="en-US" sz="2000" dirty="0" smtClean="0">
                <a:latin typeface="Palatino Linotype" panose="02040502050505030304" pitchFamily="18" charset="0"/>
              </a:rPr>
              <a:t>Long-term study of health systems has shown that there is no ideal or generally recommended pattern for the organization of the health system that will prove effective and ensure the achievement of the aforementioned goals.</a:t>
            </a:r>
            <a:endParaRPr lang="sr-Latn-RS" sz="2000" dirty="0" smtClean="0">
              <a:latin typeface="Palatino Linotype" panose="02040502050505030304" pitchFamily="18" charset="0"/>
            </a:endParaRPr>
          </a:p>
          <a:p>
            <a:pPr marL="800100" lvl="1" indent="-342900" algn="just">
              <a:buFont typeface="Arial" panose="020B0604020202020204" pitchFamily="34" charset="0"/>
              <a:buChar char="•"/>
            </a:pPr>
            <a:endParaRPr lang="sr-Latn-RS" sz="2000" dirty="0">
              <a:latin typeface="Palatino Linotype" panose="02040502050505030304" pitchFamily="18" charset="0"/>
            </a:endParaRPr>
          </a:p>
          <a:p>
            <a:pPr marL="800100" lvl="1" indent="-342900" algn="just">
              <a:buFont typeface="Arial" panose="020B0604020202020204" pitchFamily="34" charset="0"/>
              <a:buChar char="•"/>
            </a:pPr>
            <a:r>
              <a:rPr lang="en-US" sz="2000" dirty="0" smtClean="0">
                <a:latin typeface="Palatino Linotype" panose="02040502050505030304" pitchFamily="18" charset="0"/>
              </a:rPr>
              <a:t>Historical, sociological, economic as well as political factors are one of the causal elements of the difference between health systems.</a:t>
            </a:r>
            <a:endParaRPr lang="en-US" sz="2000" dirty="0">
              <a:latin typeface="Palatino Linotype" panose="02040502050505030304" pitchFamily="18" charset="0"/>
            </a:endParaRPr>
          </a:p>
        </p:txBody>
      </p:sp>
      <p:sp>
        <p:nvSpPr>
          <p:cNvPr id="3"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34764893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9245" y="1390918"/>
            <a:ext cx="8319752" cy="5100034"/>
          </a:xfrm>
        </p:spPr>
        <p:txBody>
          <a:bodyPr>
            <a:normAutofit/>
          </a:bodyPr>
          <a:lstStyle/>
          <a:p>
            <a:r>
              <a:rPr lang="en-US" sz="2000" dirty="0" smtClean="0">
                <a:latin typeface="Palatino Linotype" panose="02040502050505030304" pitchFamily="18" charset="0"/>
              </a:rPr>
              <a:t>The activities performed by health systems are most often presented in the literature based on the classification of the level of health care.</a:t>
            </a:r>
            <a:endParaRPr lang="sr-Latn-RS" sz="2000" dirty="0" smtClean="0">
              <a:latin typeface="Palatino Linotype" panose="02040502050505030304" pitchFamily="18" charset="0"/>
            </a:endParaRPr>
          </a:p>
          <a:p>
            <a:endParaRPr lang="sr-Latn-RS" sz="2000" dirty="0" smtClean="0">
              <a:latin typeface="Palatino Linotype" panose="02040502050505030304" pitchFamily="18" charset="0"/>
            </a:endParaRPr>
          </a:p>
          <a:p>
            <a:r>
              <a:rPr lang="en-US" sz="2000" dirty="0" smtClean="0">
                <a:latin typeface="Palatino Linotype" panose="02040502050505030304" pitchFamily="18" charset="0"/>
              </a:rPr>
              <a:t>The division into primary, secondary and tertiary levels of health care was conceived on the basis of several elements, the most important of which are the type of health care provided in a certain </a:t>
            </a:r>
            <a:r>
              <a:rPr lang="en-US" sz="2000" dirty="0" smtClean="0">
                <a:latin typeface="Palatino Linotype" panose="02040502050505030304" pitchFamily="18" charset="0"/>
              </a:rPr>
              <a:t>institution, </a:t>
            </a:r>
            <a:r>
              <a:rPr lang="en-US" sz="2000" dirty="0" smtClean="0">
                <a:latin typeface="Palatino Linotype" panose="02040502050505030304" pitchFamily="18" charset="0"/>
              </a:rPr>
              <a:t>as well as on the basis of the size of the population that receives health care at that institution.</a:t>
            </a:r>
            <a:endParaRPr lang="sr-Latn-RS" sz="2000" dirty="0" smtClean="0">
              <a:latin typeface="Palatino Linotype" panose="02040502050505030304" pitchFamily="18" charset="0"/>
            </a:endParaRPr>
          </a:p>
          <a:p>
            <a:endParaRPr lang="sr-Latn-RS" sz="2000" dirty="0" smtClean="0">
              <a:latin typeface="Palatino Linotype" panose="02040502050505030304" pitchFamily="18" charset="0"/>
            </a:endParaRPr>
          </a:p>
          <a:p>
            <a:r>
              <a:rPr lang="sr-Latn-RS" sz="2000" dirty="0" smtClean="0">
                <a:latin typeface="Palatino Linotype" panose="02040502050505030304" pitchFamily="18" charset="0"/>
              </a:rPr>
              <a:t>T</a:t>
            </a:r>
            <a:r>
              <a:rPr lang="en-US" sz="2000" dirty="0" smtClean="0">
                <a:latin typeface="Palatino Linotype" panose="02040502050505030304" pitchFamily="18" charset="0"/>
              </a:rPr>
              <a:t>he primary level of health care - once conceived as the first contact between a health worker and a patient when the patient reports the first symptoms and signs of illness to the doctor. The primary level of health care is most often organized for the territory of the local community</a:t>
            </a:r>
            <a:r>
              <a:rPr lang="sr-Latn-RS" sz="2000" dirty="0" smtClean="0">
                <a:latin typeface="Palatino Linotype" panose="02040502050505030304" pitchFamily="18" charset="0"/>
              </a:rPr>
              <a:t> (</a:t>
            </a:r>
            <a:r>
              <a:rPr lang="en-US" sz="2000" dirty="0" smtClean="0">
                <a:latin typeface="Palatino Linotype" panose="02040502050505030304" pitchFamily="18" charset="0"/>
              </a:rPr>
              <a:t> population in the range of 2,000 to 50,000</a:t>
            </a:r>
            <a:r>
              <a:rPr lang="sr-Latn-RS" sz="2000" dirty="0" smtClean="0">
                <a:latin typeface="Palatino Linotype" panose="02040502050505030304" pitchFamily="18" charset="0"/>
              </a:rPr>
              <a:t>)</a:t>
            </a:r>
            <a:r>
              <a:rPr lang="en-US" sz="2000" dirty="0" smtClean="0">
                <a:latin typeface="Palatino Linotype" panose="02040502050505030304" pitchFamily="18" charset="0"/>
              </a:rPr>
              <a:t>.</a:t>
            </a:r>
            <a:endParaRPr lang="en-US" sz="2000" dirty="0">
              <a:latin typeface="Palatino Linotype" panose="02040502050505030304" pitchFamily="18" charset="0"/>
            </a:endParaRPr>
          </a:p>
        </p:txBody>
      </p:sp>
      <p:sp>
        <p:nvSpPr>
          <p:cNvPr id="6"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3365546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9245" y="1390918"/>
            <a:ext cx="8319752" cy="5100034"/>
          </a:xfrm>
        </p:spPr>
        <p:txBody>
          <a:bodyPr>
            <a:normAutofit/>
          </a:bodyPr>
          <a:lstStyle/>
          <a:p>
            <a:r>
              <a:rPr lang="en-US" sz="2000" b="1" dirty="0" smtClean="0">
                <a:latin typeface="Palatino Linotype" panose="02040502050505030304" pitchFamily="18" charset="0"/>
              </a:rPr>
              <a:t>Primary level of health care </a:t>
            </a:r>
            <a:endParaRPr lang="sr-Latn-RS" sz="2000" b="1" dirty="0" smtClean="0">
              <a:latin typeface="Palatino Linotype" panose="02040502050505030304" pitchFamily="18" charset="0"/>
            </a:endParaRPr>
          </a:p>
          <a:p>
            <a:r>
              <a:rPr lang="en-US" sz="2000" dirty="0" smtClean="0">
                <a:latin typeface="Palatino Linotype" panose="02040502050505030304" pitchFamily="18" charset="0"/>
              </a:rPr>
              <a:t>According to the declaration from Alma Ata in 1978, the establishment of primary health care is the first attempt to identify considerations about health care. </a:t>
            </a:r>
            <a:endParaRPr lang="sr-Latn-RS" sz="2000" dirty="0" smtClean="0">
              <a:latin typeface="Palatino Linotype" panose="02040502050505030304" pitchFamily="18" charset="0"/>
            </a:endParaRPr>
          </a:p>
          <a:p>
            <a:r>
              <a:rPr lang="en-US" sz="2000" dirty="0" smtClean="0">
                <a:latin typeface="Palatino Linotype" panose="02040502050505030304" pitchFamily="18" charset="0"/>
              </a:rPr>
              <a:t>The positive features of primary health care </a:t>
            </a:r>
            <a:r>
              <a:rPr lang="en-US" sz="2000" dirty="0" smtClean="0">
                <a:latin typeface="Palatino Linotype" panose="02040502050505030304" pitchFamily="18" charset="0"/>
              </a:rPr>
              <a:t>are</a:t>
            </a:r>
            <a:r>
              <a:rPr lang="sr-Latn-RS" sz="2000" dirty="0" smtClean="0">
                <a:latin typeface="Palatino Linotype" panose="02040502050505030304" pitchFamily="18" charset="0"/>
              </a:rPr>
              <a:t>:</a:t>
            </a:r>
            <a:r>
              <a:rPr lang="en-US" sz="2000" dirty="0" smtClean="0">
                <a:latin typeface="Palatino Linotype" panose="02040502050505030304" pitchFamily="18" charset="0"/>
              </a:rPr>
              <a:t> </a:t>
            </a:r>
            <a:endParaRPr lang="sr-Latn-RS" sz="2000" dirty="0" smtClean="0">
              <a:latin typeface="Palatino Linotype" panose="02040502050505030304" pitchFamily="18" charset="0"/>
            </a:endParaRPr>
          </a:p>
          <a:p>
            <a:pPr lvl="1"/>
            <a:r>
              <a:rPr lang="en-US" sz="2000" dirty="0" smtClean="0">
                <a:latin typeface="Palatino Linotype" panose="02040502050505030304" pitchFamily="18" charset="0"/>
              </a:rPr>
              <a:t>easy accessibility, </a:t>
            </a:r>
            <a:endParaRPr lang="sr-Latn-RS" sz="2000" dirty="0" smtClean="0">
              <a:latin typeface="Palatino Linotype" panose="02040502050505030304" pitchFamily="18" charset="0"/>
            </a:endParaRPr>
          </a:p>
          <a:p>
            <a:pPr lvl="1"/>
            <a:r>
              <a:rPr lang="en-US" sz="2000" dirty="0" smtClean="0">
                <a:latin typeface="Palatino Linotype" panose="02040502050505030304" pitchFamily="18" charset="0"/>
              </a:rPr>
              <a:t>fairness, </a:t>
            </a:r>
            <a:endParaRPr lang="sr-Latn-RS" sz="2000" dirty="0" smtClean="0">
              <a:latin typeface="Palatino Linotype" panose="02040502050505030304" pitchFamily="18" charset="0"/>
            </a:endParaRPr>
          </a:p>
          <a:p>
            <a:pPr lvl="1"/>
            <a:r>
              <a:rPr lang="en-US" sz="2000" dirty="0" smtClean="0">
                <a:latin typeface="Palatino Linotype" panose="02040502050505030304" pitchFamily="18" charset="0"/>
              </a:rPr>
              <a:t>active participation of the patient about his health, the health of his family or some other community,  </a:t>
            </a:r>
            <a:endParaRPr lang="sr-Latn-RS" sz="2000" dirty="0" smtClean="0">
              <a:latin typeface="Palatino Linotype" panose="02040502050505030304" pitchFamily="18" charset="0"/>
            </a:endParaRPr>
          </a:p>
          <a:p>
            <a:pPr lvl="1"/>
            <a:r>
              <a:rPr lang="en-US" sz="2000" dirty="0" smtClean="0">
                <a:latin typeface="Palatino Linotype" panose="02040502050505030304" pitchFamily="18" charset="0"/>
              </a:rPr>
              <a:t>mutual cooperation and action with other institutions. </a:t>
            </a:r>
            <a:endParaRPr lang="sr-Latn-RS" sz="2000" dirty="0" smtClean="0">
              <a:latin typeface="Palatino Linotype" panose="02040502050505030304" pitchFamily="18" charset="0"/>
            </a:endParaRPr>
          </a:p>
          <a:p>
            <a:r>
              <a:rPr lang="en-US" sz="2000" dirty="0" smtClean="0">
                <a:latin typeface="Palatino Linotype" panose="02040502050505030304" pitchFamily="18" charset="0"/>
              </a:rPr>
              <a:t>Health promotion and the use of appropriate health technology are the postulates of primary health care. </a:t>
            </a:r>
            <a:endParaRPr lang="sr-Latn-RS" sz="2000" dirty="0" smtClean="0">
              <a:latin typeface="Palatino Linotype" panose="02040502050505030304" pitchFamily="18" charset="0"/>
            </a:endParaRPr>
          </a:p>
          <a:p>
            <a:r>
              <a:rPr lang="en-US" sz="2000" dirty="0" smtClean="0">
                <a:latin typeface="Palatino Linotype" panose="02040502050505030304" pitchFamily="18" charset="0"/>
              </a:rPr>
              <a:t>From the primary level of health care, users are referred to the secondary and tertiary levels, depending on the territorial organization of the health care system.</a:t>
            </a:r>
            <a:endParaRPr lang="en-US" sz="2000" dirty="0">
              <a:latin typeface="Palatino Linotype" panose="02040502050505030304" pitchFamily="18" charset="0"/>
            </a:endParaRPr>
          </a:p>
        </p:txBody>
      </p:sp>
      <p:sp>
        <p:nvSpPr>
          <p:cNvPr id="6"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3057016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9244" y="1390918"/>
            <a:ext cx="8565243" cy="5100034"/>
          </a:xfrm>
        </p:spPr>
        <p:txBody>
          <a:bodyPr>
            <a:normAutofit/>
          </a:bodyPr>
          <a:lstStyle/>
          <a:p>
            <a:r>
              <a:rPr lang="sr-Latn-RS" sz="2000" b="1" dirty="0">
                <a:latin typeface="Palatino Linotype" panose="02040502050505030304" pitchFamily="18" charset="0"/>
              </a:rPr>
              <a:t>S</a:t>
            </a:r>
            <a:r>
              <a:rPr lang="en-US" sz="2000" b="1" dirty="0" err="1" smtClean="0">
                <a:latin typeface="Palatino Linotype" panose="02040502050505030304" pitchFamily="18" charset="0"/>
              </a:rPr>
              <a:t>econdary</a:t>
            </a:r>
            <a:r>
              <a:rPr lang="en-US" sz="2000" b="1" dirty="0" smtClean="0">
                <a:latin typeface="Palatino Linotype" panose="02040502050505030304" pitchFamily="18" charset="0"/>
              </a:rPr>
              <a:t> level of health care </a:t>
            </a:r>
            <a:endParaRPr lang="sr-Latn-RS" sz="2000" b="1" dirty="0" smtClean="0">
              <a:latin typeface="Palatino Linotype" panose="02040502050505030304" pitchFamily="18" charset="0"/>
            </a:endParaRPr>
          </a:p>
          <a:p>
            <a:endParaRPr lang="sr-Latn-RS" sz="2000" dirty="0" smtClean="0">
              <a:latin typeface="Palatino Linotype" panose="02040502050505030304" pitchFamily="18" charset="0"/>
            </a:endParaRPr>
          </a:p>
          <a:p>
            <a:r>
              <a:rPr lang="en-US" sz="2000" dirty="0" smtClean="0">
                <a:latin typeface="Palatino Linotype" panose="02040502050505030304" pitchFamily="18" charset="0"/>
              </a:rPr>
              <a:t>designed to include specialist services of the health system, that deal with more complex medical conditions that cannot be adequately treated in primary health care services. </a:t>
            </a:r>
            <a:endParaRPr lang="sr-Latn-RS" sz="2000" dirty="0" smtClean="0">
              <a:latin typeface="Palatino Linotype" panose="02040502050505030304" pitchFamily="18" charset="0"/>
            </a:endParaRPr>
          </a:p>
          <a:p>
            <a:endParaRPr lang="sr-Latn-RS" sz="2000" dirty="0" smtClean="0">
              <a:latin typeface="Palatino Linotype" panose="02040502050505030304" pitchFamily="18" charset="0"/>
            </a:endParaRPr>
          </a:p>
          <a:p>
            <a:r>
              <a:rPr lang="en-US" sz="2000" dirty="0" smtClean="0">
                <a:latin typeface="Palatino Linotype" panose="02040502050505030304" pitchFamily="18" charset="0"/>
              </a:rPr>
              <a:t>The secondary level of health care is a general hospital where health care is provided by specialists in various branches of medicine</a:t>
            </a:r>
            <a:r>
              <a:rPr lang="sr-Latn-RS" sz="2000" dirty="0" smtClean="0">
                <a:latin typeface="Palatino Linotype" panose="02040502050505030304" pitchFamily="18" charset="0"/>
              </a:rPr>
              <a:t>: </a:t>
            </a:r>
            <a:r>
              <a:rPr lang="en-US" sz="2000" dirty="0" smtClean="0">
                <a:latin typeface="Palatino Linotype" panose="02040502050505030304" pitchFamily="18" charset="0"/>
              </a:rPr>
              <a:t>surgeons, internists, cardiologists. etc.</a:t>
            </a:r>
            <a:endParaRPr lang="sr-Latn-RS" sz="2000" dirty="0" smtClean="0">
              <a:latin typeface="Palatino Linotype" panose="02040502050505030304" pitchFamily="18" charset="0"/>
            </a:endParaRPr>
          </a:p>
          <a:p>
            <a:endParaRPr lang="sr-Latn-RS" sz="2000" dirty="0" smtClean="0">
              <a:latin typeface="Palatino Linotype" panose="02040502050505030304" pitchFamily="18" charset="0"/>
            </a:endParaRPr>
          </a:p>
          <a:p>
            <a:r>
              <a:rPr lang="en-US" sz="2000" dirty="0" smtClean="0">
                <a:latin typeface="Palatino Linotype" panose="02040502050505030304" pitchFamily="18" charset="0"/>
              </a:rPr>
              <a:t>In the absence of a secondary level of health care, patients are very often referred directly to the tertiary level</a:t>
            </a:r>
            <a:r>
              <a:rPr lang="sr-Latn-RS" sz="2000" dirty="0" smtClean="0">
                <a:latin typeface="Palatino Linotype" panose="02040502050505030304" pitchFamily="18" charset="0"/>
              </a:rPr>
              <a:t>.</a:t>
            </a:r>
          </a:p>
          <a:p>
            <a:endParaRPr lang="sr-Latn-RS" sz="2000" dirty="0" smtClean="0">
              <a:latin typeface="Palatino Linotype" panose="02040502050505030304" pitchFamily="18" charset="0"/>
            </a:endParaRPr>
          </a:p>
          <a:p>
            <a:r>
              <a:rPr lang="en-US" sz="2000" dirty="0" smtClean="0">
                <a:latin typeface="Palatino Linotype" panose="02040502050505030304" pitchFamily="18" charset="0"/>
              </a:rPr>
              <a:t>The secondary level of health care is most often organized for the territory of the district</a:t>
            </a:r>
            <a:r>
              <a:rPr lang="sr-Latn-RS" sz="2000" dirty="0" smtClean="0">
                <a:latin typeface="Palatino Linotype" panose="02040502050505030304" pitchFamily="18" charset="0"/>
              </a:rPr>
              <a:t> (</a:t>
            </a:r>
            <a:r>
              <a:rPr lang="en-US" sz="2000" dirty="0" smtClean="0">
                <a:latin typeface="Palatino Linotype" panose="02040502050505030304" pitchFamily="18" charset="0"/>
              </a:rPr>
              <a:t>population in the range of 100,000 </a:t>
            </a:r>
            <a:r>
              <a:rPr lang="sr-Latn-RS" sz="2000" dirty="0" smtClean="0">
                <a:latin typeface="Palatino Linotype" panose="02040502050505030304" pitchFamily="18" charset="0"/>
              </a:rPr>
              <a:t>-</a:t>
            </a:r>
            <a:r>
              <a:rPr lang="en-US" sz="2000" dirty="0" smtClean="0">
                <a:latin typeface="Palatino Linotype" panose="02040502050505030304" pitchFamily="18" charset="0"/>
              </a:rPr>
              <a:t> 500,000</a:t>
            </a:r>
            <a:r>
              <a:rPr lang="sr-Latn-RS" sz="2000" dirty="0" smtClean="0">
                <a:latin typeface="Palatino Linotype" panose="02040502050505030304" pitchFamily="18" charset="0"/>
              </a:rPr>
              <a:t>). </a:t>
            </a:r>
            <a:endParaRPr lang="en-US" sz="2000" dirty="0">
              <a:latin typeface="Palatino Linotype" panose="02040502050505030304" pitchFamily="18" charset="0"/>
            </a:endParaRPr>
          </a:p>
        </p:txBody>
      </p:sp>
      <p:sp>
        <p:nvSpPr>
          <p:cNvPr id="6"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16848217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9245" y="1390918"/>
            <a:ext cx="8319752" cy="5100034"/>
          </a:xfrm>
        </p:spPr>
        <p:txBody>
          <a:bodyPr>
            <a:normAutofit/>
          </a:bodyPr>
          <a:lstStyle/>
          <a:p>
            <a:r>
              <a:rPr lang="en-US" sz="2000" b="1" dirty="0" smtClean="0">
                <a:latin typeface="Palatino Linotype" panose="02040502050505030304" pitchFamily="18" charset="0"/>
              </a:rPr>
              <a:t>Tertiary level of health care </a:t>
            </a:r>
            <a:endParaRPr lang="sr-Latn-RS" sz="2000" b="1" dirty="0" smtClean="0">
              <a:latin typeface="Palatino Linotype" panose="02040502050505030304" pitchFamily="18" charset="0"/>
            </a:endParaRPr>
          </a:p>
          <a:p>
            <a:endParaRPr lang="sr-Latn-RS" sz="2000" dirty="0" smtClean="0">
              <a:latin typeface="Palatino Linotype" panose="02040502050505030304" pitchFamily="18" charset="0"/>
            </a:endParaRPr>
          </a:p>
          <a:p>
            <a:r>
              <a:rPr lang="sr-Latn-RS" sz="2000" dirty="0" smtClean="0">
                <a:latin typeface="Palatino Linotype" panose="02040502050505030304" pitchFamily="18" charset="0"/>
              </a:rPr>
              <a:t>T</a:t>
            </a:r>
            <a:r>
              <a:rPr lang="en-US" sz="2000" dirty="0" smtClean="0">
                <a:latin typeface="Palatino Linotype" panose="02040502050505030304" pitchFamily="18" charset="0"/>
              </a:rPr>
              <a:t>he top part of the pyramid in the structures of the health system</a:t>
            </a:r>
            <a:endParaRPr lang="sr-Latn-RS" sz="2000" dirty="0" smtClean="0">
              <a:latin typeface="Palatino Linotype" panose="02040502050505030304" pitchFamily="18" charset="0"/>
            </a:endParaRPr>
          </a:p>
          <a:p>
            <a:endParaRPr lang="sr-Latn-RS" sz="2000" dirty="0" smtClean="0">
              <a:latin typeface="Palatino Linotype" panose="02040502050505030304" pitchFamily="18" charset="0"/>
            </a:endParaRPr>
          </a:p>
          <a:p>
            <a:r>
              <a:rPr lang="sr-Latn-RS" sz="2000" dirty="0" smtClean="0">
                <a:latin typeface="Palatino Linotype" panose="02040502050505030304" pitchFamily="18" charset="0"/>
              </a:rPr>
              <a:t>I</a:t>
            </a:r>
            <a:r>
              <a:rPr lang="en-US" sz="2000" dirty="0" err="1" smtClean="0">
                <a:latin typeface="Palatino Linotype" panose="02040502050505030304" pitchFamily="18" charset="0"/>
              </a:rPr>
              <a:t>mplies</a:t>
            </a:r>
            <a:r>
              <a:rPr lang="en-US" sz="2000" dirty="0" smtClean="0">
                <a:latin typeface="Palatino Linotype" panose="02040502050505030304" pitchFamily="18" charset="0"/>
              </a:rPr>
              <a:t> the provision of specialist</a:t>
            </a:r>
            <a:r>
              <a:rPr lang="sr-Latn-RS" sz="2000" dirty="0" smtClean="0">
                <a:latin typeface="Palatino Linotype" panose="02040502050505030304" pitchFamily="18" charset="0"/>
              </a:rPr>
              <a:t> /</a:t>
            </a:r>
            <a:r>
              <a:rPr lang="en-US" sz="2000" dirty="0" smtClean="0">
                <a:latin typeface="Palatino Linotype" panose="02040502050505030304" pitchFamily="18" charset="0"/>
              </a:rPr>
              <a:t> subspecialist examinations </a:t>
            </a:r>
            <a:r>
              <a:rPr lang="sr-Latn-RS" sz="2000" dirty="0" smtClean="0">
                <a:latin typeface="Palatino Linotype" panose="02040502050505030304" pitchFamily="18" charset="0"/>
              </a:rPr>
              <a:t>(</a:t>
            </a:r>
            <a:r>
              <a:rPr lang="en-US" sz="2000" dirty="0" smtClean="0">
                <a:latin typeface="Palatino Linotype" panose="02040502050505030304" pitchFamily="18" charset="0"/>
              </a:rPr>
              <a:t>neurosurgeons, cardiologists, </a:t>
            </a:r>
            <a:r>
              <a:rPr lang="sr-Latn-RS" sz="2000" dirty="0" smtClean="0">
                <a:latin typeface="Palatino Linotype" panose="02040502050505030304" pitchFamily="18" charset="0"/>
              </a:rPr>
              <a:t>...)   </a:t>
            </a:r>
          </a:p>
          <a:p>
            <a:r>
              <a:rPr lang="sr-Latn-RS" sz="2000" dirty="0">
                <a:latin typeface="Palatino Linotype" panose="02040502050505030304" pitchFamily="18" charset="0"/>
              </a:rPr>
              <a:t>A</a:t>
            </a:r>
            <a:r>
              <a:rPr lang="en-US" sz="2000" dirty="0" err="1" smtClean="0">
                <a:latin typeface="Palatino Linotype" panose="02040502050505030304" pitchFamily="18" charset="0"/>
              </a:rPr>
              <a:t>lso</a:t>
            </a:r>
            <a:r>
              <a:rPr lang="en-US" sz="2000" dirty="0" smtClean="0">
                <a:latin typeface="Palatino Linotype" panose="02040502050505030304" pitchFamily="18" charset="0"/>
              </a:rPr>
              <a:t> play a significant role in the education of health personnel</a:t>
            </a:r>
            <a:r>
              <a:rPr lang="sr-Latn-RS" sz="2000" dirty="0" smtClean="0">
                <a:latin typeface="Palatino Linotype" panose="02040502050505030304" pitchFamily="18" charset="0"/>
              </a:rPr>
              <a:t> (</a:t>
            </a:r>
            <a:r>
              <a:rPr lang="en-US" sz="2000" dirty="0" smtClean="0">
                <a:latin typeface="Palatino Linotype" panose="02040502050505030304" pitchFamily="18" charset="0"/>
              </a:rPr>
              <a:t>represent clinical bases for professional practice of both academic and secondary school personnel</a:t>
            </a:r>
            <a:r>
              <a:rPr lang="sr-Latn-RS" sz="2000" dirty="0" smtClean="0">
                <a:latin typeface="Palatino Linotype" panose="02040502050505030304" pitchFamily="18" charset="0"/>
              </a:rPr>
              <a:t>)</a:t>
            </a:r>
            <a:r>
              <a:rPr lang="en-US" sz="2000" dirty="0" smtClean="0">
                <a:latin typeface="Palatino Linotype" panose="02040502050505030304" pitchFamily="18" charset="0"/>
              </a:rPr>
              <a:t>.</a:t>
            </a:r>
            <a:endParaRPr lang="sr-Latn-RS" sz="2000" dirty="0" smtClean="0">
              <a:latin typeface="Palatino Linotype" panose="02040502050505030304" pitchFamily="18" charset="0"/>
            </a:endParaRPr>
          </a:p>
          <a:p>
            <a:endParaRPr lang="sr-Latn-RS" sz="2000" dirty="0" smtClean="0">
              <a:latin typeface="Palatino Linotype" panose="02040502050505030304" pitchFamily="18" charset="0"/>
            </a:endParaRPr>
          </a:p>
          <a:p>
            <a:r>
              <a:rPr lang="sr-Latn-RS" sz="2000" dirty="0" smtClean="0">
                <a:latin typeface="Palatino Linotype" panose="02040502050505030304" pitchFamily="18" charset="0"/>
              </a:rPr>
              <a:t>T</a:t>
            </a:r>
            <a:r>
              <a:rPr lang="en-US" sz="2000" dirty="0" smtClean="0">
                <a:latin typeface="Palatino Linotype" panose="02040502050505030304" pitchFamily="18" charset="0"/>
              </a:rPr>
              <a:t>he size of the population it covers regionally</a:t>
            </a:r>
            <a:r>
              <a:rPr lang="sr-Latn-RS" sz="2000" dirty="0" smtClean="0">
                <a:latin typeface="Palatino Linotype" panose="02040502050505030304" pitchFamily="18" charset="0"/>
              </a:rPr>
              <a:t> &gt; </a:t>
            </a:r>
            <a:r>
              <a:rPr lang="en-US" sz="2000" dirty="0" smtClean="0">
                <a:latin typeface="Palatino Linotype" panose="02040502050505030304" pitchFamily="18" charset="0"/>
              </a:rPr>
              <a:t>500,000 inhabitants. </a:t>
            </a:r>
            <a:endParaRPr lang="en-US" sz="2000" dirty="0">
              <a:latin typeface="Palatino Linotype" panose="02040502050505030304" pitchFamily="18" charset="0"/>
            </a:endParaRPr>
          </a:p>
        </p:txBody>
      </p:sp>
      <p:sp>
        <p:nvSpPr>
          <p:cNvPr id="6"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677294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b="1" dirty="0" smtClean="0">
                <a:latin typeface="Palatino Linotype" panose="02040502050505030304" pitchFamily="18" charset="0"/>
              </a:rPr>
              <a:t>Health service </a:t>
            </a:r>
            <a:r>
              <a:rPr lang="en-US" sz="2000" dirty="0" smtClean="0">
                <a:latin typeface="Palatino Linotype" panose="02040502050505030304" pitchFamily="18" charset="0"/>
              </a:rPr>
              <a:t>- a unit in which health activities are performed.</a:t>
            </a:r>
            <a:endParaRPr lang="sr-Latn-RS" sz="2000" dirty="0" smtClean="0">
              <a:latin typeface="Palatino Linotype" panose="02040502050505030304" pitchFamily="18" charset="0"/>
            </a:endParaRPr>
          </a:p>
          <a:p>
            <a:endParaRPr lang="sr-Latn-RS" sz="2000" dirty="0" smtClean="0">
              <a:latin typeface="Palatino Linotype" panose="02040502050505030304" pitchFamily="18" charset="0"/>
            </a:endParaRPr>
          </a:p>
          <a:p>
            <a:r>
              <a:rPr lang="en-US" sz="2000" dirty="0" smtClean="0">
                <a:latin typeface="Palatino Linotype" panose="02040502050505030304" pitchFamily="18" charset="0"/>
              </a:rPr>
              <a:t>Management of the health care system is one of the four functions of this system and represents one of the functions of the state through which the well-being of the population of that state is directly affected.</a:t>
            </a:r>
            <a:endParaRPr lang="sr-Latn-RS" sz="2000" dirty="0" smtClean="0">
              <a:latin typeface="Palatino Linotype" panose="02040502050505030304" pitchFamily="18" charset="0"/>
            </a:endParaRPr>
          </a:p>
          <a:p>
            <a:endParaRPr lang="sr-Latn-RS" sz="2000" dirty="0" smtClean="0">
              <a:latin typeface="Palatino Linotype" panose="02040502050505030304" pitchFamily="18" charset="0"/>
            </a:endParaRPr>
          </a:p>
          <a:p>
            <a:r>
              <a:rPr lang="en-US" sz="2000" dirty="0" smtClean="0">
                <a:latin typeface="Palatino Linotype" panose="02040502050505030304" pitchFamily="18" charset="0"/>
              </a:rPr>
              <a:t>Although it is a state institution to which the management structures of the health system are linked, not all functions of the health system are implemented from the central level</a:t>
            </a:r>
            <a:r>
              <a:rPr lang="sr-Latn-RS" sz="2000" dirty="0" smtClean="0">
                <a:latin typeface="Palatino Linotype" panose="02040502050505030304" pitchFamily="18" charset="0"/>
              </a:rPr>
              <a:t>.</a:t>
            </a:r>
            <a:endParaRPr lang="en-US" sz="2000" dirty="0">
              <a:latin typeface="Palatino Linotype" panose="02040502050505030304" pitchFamily="18" charset="0"/>
            </a:endParaRPr>
          </a:p>
        </p:txBody>
      </p:sp>
      <p:sp>
        <p:nvSpPr>
          <p:cNvPr id="4"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8514809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 y="1484784"/>
            <a:ext cx="8915400" cy="2585323"/>
          </a:xfrm>
          <a:prstGeom prst="rect">
            <a:avLst/>
          </a:prstGeom>
          <a:noFill/>
        </p:spPr>
        <p:txBody>
          <a:bodyPr wrap="square" rtlCol="0">
            <a:spAutoFit/>
          </a:bodyPr>
          <a:lstStyle/>
          <a:p>
            <a:pPr marL="285750" indent="-285750">
              <a:lnSpc>
                <a:spcPct val="150000"/>
              </a:lnSpc>
              <a:buFont typeface="Arial" pitchFamily="34" charset="0"/>
              <a:buChar char="•"/>
            </a:pPr>
            <a:endParaRPr lang="sr-Latn-RS" dirty="0" smtClean="0">
              <a:latin typeface="Palatino Linotype" pitchFamily="18" charset="0"/>
            </a:endParaRPr>
          </a:p>
          <a:p>
            <a:pPr marL="285750" indent="-285750">
              <a:lnSpc>
                <a:spcPct val="150000"/>
              </a:lnSpc>
              <a:buFont typeface="Arial" pitchFamily="34" charset="0"/>
              <a:buChar char="•"/>
            </a:pPr>
            <a:r>
              <a:rPr lang="sr-Latn-RS" dirty="0" smtClean="0">
                <a:latin typeface="Palatino Linotype" pitchFamily="18" charset="0"/>
              </a:rPr>
              <a:t>Two periods of disease</a:t>
            </a:r>
            <a:r>
              <a:rPr lang="en-US" dirty="0" smtClean="0">
                <a:latin typeface="Palatino Linotype" pitchFamily="18" charset="0"/>
              </a:rPr>
              <a:t> :</a:t>
            </a:r>
            <a:endParaRPr lang="sr-Latn-RS" dirty="0" smtClean="0">
              <a:latin typeface="Palatino Linotype" pitchFamily="18" charset="0"/>
            </a:endParaRPr>
          </a:p>
          <a:p>
            <a:pPr marL="285750" indent="-285750">
              <a:lnSpc>
                <a:spcPct val="150000"/>
              </a:lnSpc>
              <a:buFont typeface="Arial" pitchFamily="34" charset="0"/>
              <a:buChar char="•"/>
            </a:pPr>
            <a:endParaRPr lang="sr-Latn-RS" dirty="0" smtClean="0">
              <a:latin typeface="Palatino Linotype" pitchFamily="18" charset="0"/>
            </a:endParaRPr>
          </a:p>
          <a:p>
            <a:pPr marL="742950" lvl="1" indent="-285750">
              <a:lnSpc>
                <a:spcPct val="150000"/>
              </a:lnSpc>
              <a:buFont typeface="Arial" pitchFamily="34" charset="0"/>
              <a:buChar char="•"/>
            </a:pPr>
            <a:r>
              <a:rPr lang="sr-Latn-RS" b="1" dirty="0">
                <a:latin typeface="Palatino Linotype" pitchFamily="18" charset="0"/>
              </a:rPr>
              <a:t>P</a:t>
            </a:r>
            <a:r>
              <a:rPr lang="en-US" b="1" dirty="0" smtClean="0">
                <a:latin typeface="Palatino Linotype" pitchFamily="18" charset="0"/>
              </a:rPr>
              <a:t>re</a:t>
            </a:r>
            <a:r>
              <a:rPr lang="sr-Latn-RS" b="1" dirty="0" smtClean="0">
                <a:latin typeface="Palatino Linotype" pitchFamily="18" charset="0"/>
              </a:rPr>
              <a:t>-</a:t>
            </a:r>
            <a:r>
              <a:rPr lang="en-US" b="1" dirty="0" smtClean="0">
                <a:latin typeface="Palatino Linotype" pitchFamily="18" charset="0"/>
              </a:rPr>
              <a:t>pathogenesis</a:t>
            </a:r>
            <a:r>
              <a:rPr lang="sr-Latn-RS" dirty="0" smtClean="0">
                <a:latin typeface="Palatino Linotype" pitchFamily="18" charset="0"/>
              </a:rPr>
              <a:t> (</a:t>
            </a:r>
            <a:r>
              <a:rPr lang="en-US" dirty="0" smtClean="0">
                <a:latin typeface="Palatino Linotype" pitchFamily="18" charset="0"/>
              </a:rPr>
              <a:t>person is still in balance with the environment, but risk factors are present</a:t>
            </a:r>
            <a:r>
              <a:rPr lang="sr-Latn-RS" dirty="0" smtClean="0">
                <a:latin typeface="Palatino Linotype" pitchFamily="18" charset="0"/>
              </a:rPr>
              <a:t>)</a:t>
            </a:r>
          </a:p>
          <a:p>
            <a:pPr marL="742950" lvl="1" indent="-285750">
              <a:lnSpc>
                <a:spcPct val="150000"/>
              </a:lnSpc>
              <a:buFont typeface="Arial" pitchFamily="34" charset="0"/>
              <a:buChar char="•"/>
            </a:pPr>
            <a:r>
              <a:rPr lang="sr-Latn-RS" b="1" dirty="0">
                <a:latin typeface="Palatino Linotype" pitchFamily="18" charset="0"/>
              </a:rPr>
              <a:t>P</a:t>
            </a:r>
            <a:r>
              <a:rPr lang="en-US" b="1" dirty="0" err="1" smtClean="0">
                <a:latin typeface="Palatino Linotype" pitchFamily="18" charset="0"/>
              </a:rPr>
              <a:t>athogenesis</a:t>
            </a:r>
            <a:endParaRPr lang="sr-Latn-RS" b="1" dirty="0" smtClean="0">
              <a:latin typeface="Palatino Linotype" pitchFamily="18" charset="0"/>
            </a:endParaRPr>
          </a:p>
        </p:txBody>
      </p:sp>
      <p:sp>
        <p:nvSpPr>
          <p:cNvPr id="5"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13239888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
        <p:nvSpPr>
          <p:cNvPr id="4" name="TextBox 3"/>
          <p:cNvSpPr txBox="1"/>
          <p:nvPr/>
        </p:nvSpPr>
        <p:spPr>
          <a:xfrm>
            <a:off x="228600" y="1628800"/>
            <a:ext cx="8915400" cy="3416320"/>
          </a:xfrm>
          <a:prstGeom prst="rect">
            <a:avLst/>
          </a:prstGeom>
          <a:noFill/>
        </p:spPr>
        <p:txBody>
          <a:bodyPr wrap="square" rtlCol="0">
            <a:spAutoFit/>
          </a:bodyPr>
          <a:lstStyle/>
          <a:p>
            <a:pPr marL="285750" indent="-285750">
              <a:lnSpc>
                <a:spcPct val="200000"/>
              </a:lnSpc>
              <a:buFont typeface="Arial" pitchFamily="34" charset="0"/>
              <a:buChar char="•"/>
            </a:pPr>
            <a:r>
              <a:rPr lang="en-US" dirty="0" smtClean="0">
                <a:latin typeface="Palatino Linotype" pitchFamily="18" charset="0"/>
              </a:rPr>
              <a:t>Pathogenesis period - three levels</a:t>
            </a:r>
            <a:endParaRPr lang="sr-Latn-RS" dirty="0" smtClean="0">
              <a:latin typeface="Palatino Linotype" pitchFamily="18" charset="0"/>
            </a:endParaRPr>
          </a:p>
          <a:p>
            <a:pPr marL="742950" lvl="1" indent="-285750">
              <a:lnSpc>
                <a:spcPct val="200000"/>
              </a:lnSpc>
              <a:buFont typeface="Arial" pitchFamily="34" charset="0"/>
              <a:buChar char="•"/>
            </a:pPr>
            <a:r>
              <a:rPr lang="en-US" b="1" dirty="0" smtClean="0">
                <a:latin typeface="Palatino Linotype" pitchFamily="18" charset="0"/>
              </a:rPr>
              <a:t>Secondary prevention</a:t>
            </a:r>
            <a:endParaRPr lang="sr-Latn-RS" b="1" dirty="0" smtClean="0">
              <a:latin typeface="Palatino Linotype" pitchFamily="18" charset="0"/>
            </a:endParaRPr>
          </a:p>
          <a:p>
            <a:pPr marL="1257300" lvl="2" indent="-342900">
              <a:lnSpc>
                <a:spcPct val="200000"/>
              </a:lnSpc>
              <a:buFont typeface="+mj-lt"/>
              <a:buAutoNum type="arabicPeriod"/>
            </a:pPr>
            <a:r>
              <a:rPr lang="en-US" dirty="0" smtClean="0">
                <a:latin typeface="Palatino Linotype" pitchFamily="18" charset="0"/>
              </a:rPr>
              <a:t>Early detection of diseases</a:t>
            </a:r>
            <a:endParaRPr lang="sr-Latn-RS" dirty="0" smtClean="0">
              <a:latin typeface="Palatino Linotype" pitchFamily="18" charset="0"/>
            </a:endParaRPr>
          </a:p>
          <a:p>
            <a:pPr marL="1257300" lvl="2" indent="-342900">
              <a:lnSpc>
                <a:spcPct val="200000"/>
              </a:lnSpc>
              <a:buFont typeface="+mj-lt"/>
              <a:buAutoNum type="arabicPeriod"/>
            </a:pPr>
            <a:r>
              <a:rPr lang="en-US" dirty="0" smtClean="0">
                <a:latin typeface="Palatino Linotype" pitchFamily="18" charset="0"/>
              </a:rPr>
              <a:t>Diagnosis, timely and effective treatment</a:t>
            </a:r>
            <a:r>
              <a:rPr lang="sr-Latn-RS" dirty="0" smtClean="0">
                <a:latin typeface="Palatino Linotype" pitchFamily="18" charset="0"/>
              </a:rPr>
              <a:t>,</a:t>
            </a:r>
            <a:r>
              <a:rPr lang="en-US" dirty="0" smtClean="0">
                <a:latin typeface="Palatino Linotype" pitchFamily="18" charset="0"/>
              </a:rPr>
              <a:t>...</a:t>
            </a:r>
            <a:endParaRPr lang="sr-Latn-RS" dirty="0" smtClean="0">
              <a:latin typeface="Palatino Linotype" pitchFamily="18" charset="0"/>
            </a:endParaRPr>
          </a:p>
          <a:p>
            <a:pPr marL="742950" lvl="2" indent="-285750">
              <a:lnSpc>
                <a:spcPct val="200000"/>
              </a:lnSpc>
              <a:buFont typeface="Arial" panose="020B0604020202020204" pitchFamily="34" charset="0"/>
              <a:buChar char="•"/>
            </a:pPr>
            <a:r>
              <a:rPr lang="en-US" b="1" dirty="0" smtClean="0">
                <a:latin typeface="Palatino Linotype" pitchFamily="18" charset="0"/>
              </a:rPr>
              <a:t>Measures of timely treatment</a:t>
            </a:r>
            <a:endParaRPr lang="sr-Latn-RS" b="1" dirty="0" smtClean="0">
              <a:latin typeface="Palatino Linotype" pitchFamily="18" charset="0"/>
            </a:endParaRPr>
          </a:p>
          <a:p>
            <a:pPr marL="742950" lvl="2" indent="-285750">
              <a:lnSpc>
                <a:spcPct val="200000"/>
              </a:lnSpc>
              <a:buFont typeface="Arial" panose="020B0604020202020204" pitchFamily="34" charset="0"/>
              <a:buChar char="•"/>
            </a:pPr>
            <a:r>
              <a:rPr lang="en-US" b="1" dirty="0" smtClean="0">
                <a:latin typeface="Palatino Linotype" pitchFamily="18" charset="0"/>
              </a:rPr>
              <a:t>Rehabilitation measures</a:t>
            </a:r>
            <a:endParaRPr lang="sr-Cyrl-RS" b="1" dirty="0" smtClean="0">
              <a:latin typeface="Palatino Linotype" pitchFamily="18" charset="0"/>
            </a:endParaRPr>
          </a:p>
        </p:txBody>
      </p:sp>
    </p:spTree>
    <p:extLst>
      <p:ext uri="{BB962C8B-B14F-4D97-AF65-F5344CB8AC3E}">
        <p14:creationId xmlns:p14="http://schemas.microsoft.com/office/powerpoint/2010/main" val="3339450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836712"/>
            <a:ext cx="8562156" cy="5216813"/>
          </a:xfrm>
          <a:prstGeom prst="rect">
            <a:avLst/>
          </a:prstGeom>
          <a:noFill/>
        </p:spPr>
        <p:txBody>
          <a:bodyPr wrap="square" rtlCol="0">
            <a:spAutoFit/>
          </a:bodyPr>
          <a:lstStyle/>
          <a:p>
            <a:pPr marL="285750" indent="-285750">
              <a:lnSpc>
                <a:spcPct val="200000"/>
              </a:lnSpc>
              <a:buFont typeface="Arial" pitchFamily="34" charset="0"/>
              <a:buChar char="•"/>
            </a:pPr>
            <a:r>
              <a:rPr lang="en-US" b="1" dirty="0">
                <a:latin typeface="Palatino Linotype" pitchFamily="18" charset="0"/>
              </a:rPr>
              <a:t>Social activity that ensures the health of the </a:t>
            </a:r>
            <a:r>
              <a:rPr lang="en-US" b="1" dirty="0" smtClean="0">
                <a:latin typeface="Palatino Linotype" pitchFamily="18" charset="0"/>
              </a:rPr>
              <a:t>people.</a:t>
            </a:r>
            <a:endParaRPr lang="sr-Latn-RS" b="1" dirty="0" smtClean="0">
              <a:latin typeface="Palatino Linotype" pitchFamily="18" charset="0"/>
            </a:endParaRPr>
          </a:p>
          <a:p>
            <a:pPr marL="285750" indent="-285750">
              <a:lnSpc>
                <a:spcPct val="200000"/>
              </a:lnSpc>
              <a:buFont typeface="Arial" pitchFamily="34" charset="0"/>
              <a:buChar char="•"/>
            </a:pPr>
            <a:r>
              <a:rPr lang="en-US" dirty="0" smtClean="0">
                <a:latin typeface="Palatino Linotype" pitchFamily="18" charset="0"/>
              </a:rPr>
              <a:t>Organized </a:t>
            </a:r>
            <a:r>
              <a:rPr lang="en-US" dirty="0">
                <a:latin typeface="Palatino Linotype" pitchFamily="18" charset="0"/>
              </a:rPr>
              <a:t>system of citizens, </a:t>
            </a:r>
            <a:r>
              <a:rPr lang="en-US" dirty="0" smtClean="0">
                <a:latin typeface="Palatino Linotype" pitchFamily="18" charset="0"/>
              </a:rPr>
              <a:t>state</a:t>
            </a:r>
            <a:r>
              <a:rPr lang="sr-Latn-RS" dirty="0" smtClean="0">
                <a:latin typeface="Palatino Linotype" pitchFamily="18" charset="0"/>
              </a:rPr>
              <a:t>,</a:t>
            </a:r>
            <a:r>
              <a:rPr lang="en-US" dirty="0" smtClean="0">
                <a:latin typeface="Palatino Linotype" pitchFamily="18" charset="0"/>
              </a:rPr>
              <a:t> </a:t>
            </a:r>
            <a:r>
              <a:rPr lang="en-US" dirty="0">
                <a:latin typeface="Palatino Linotype" pitchFamily="18" charset="0"/>
              </a:rPr>
              <a:t>private </a:t>
            </a:r>
            <a:r>
              <a:rPr lang="en-US" dirty="0" smtClean="0">
                <a:latin typeface="Palatino Linotype" pitchFamily="18" charset="0"/>
              </a:rPr>
              <a:t>sector</a:t>
            </a:r>
            <a:r>
              <a:rPr lang="sr-Latn-RS" dirty="0" smtClean="0">
                <a:latin typeface="Palatino Linotype" pitchFamily="18" charset="0"/>
              </a:rPr>
              <a:t>,</a:t>
            </a:r>
            <a:r>
              <a:rPr lang="en-US" dirty="0" smtClean="0">
                <a:latin typeface="Palatino Linotype" pitchFamily="18" charset="0"/>
              </a:rPr>
              <a:t> </a:t>
            </a:r>
            <a:r>
              <a:rPr lang="en-US" dirty="0">
                <a:latin typeface="Palatino Linotype" pitchFamily="18" charset="0"/>
              </a:rPr>
              <a:t>various organizations and </a:t>
            </a:r>
            <a:r>
              <a:rPr lang="en-US" dirty="0" smtClean="0">
                <a:latin typeface="Palatino Linotype" pitchFamily="18" charset="0"/>
              </a:rPr>
              <a:t>associations</a:t>
            </a:r>
            <a:r>
              <a:rPr lang="sr-Latn-RS" dirty="0" smtClean="0">
                <a:latin typeface="Palatino Linotype" pitchFamily="18" charset="0"/>
              </a:rPr>
              <a:t>.</a:t>
            </a:r>
            <a:endParaRPr lang="sr-Latn-RS" dirty="0" smtClean="0">
              <a:latin typeface="Palatino Linotype" pitchFamily="18" charset="0"/>
            </a:endParaRPr>
          </a:p>
          <a:p>
            <a:pPr marL="285750" indent="-285750">
              <a:lnSpc>
                <a:spcPct val="200000"/>
              </a:lnSpc>
              <a:buFont typeface="Arial" pitchFamily="34" charset="0"/>
              <a:buChar char="•"/>
            </a:pPr>
            <a:r>
              <a:rPr lang="en-US" dirty="0" smtClean="0">
                <a:latin typeface="Palatino Linotype" pitchFamily="18" charset="0"/>
              </a:rPr>
              <a:t>Coverage </a:t>
            </a:r>
            <a:r>
              <a:rPr lang="en-US" dirty="0" smtClean="0">
                <a:latin typeface="Palatino Linotype" pitchFamily="18" charset="0"/>
              </a:rPr>
              <a:t>Index</a:t>
            </a:r>
            <a:r>
              <a:rPr lang="sr-Latn-RS" dirty="0" smtClean="0">
                <a:latin typeface="Palatino Linotype" pitchFamily="18" charset="0"/>
              </a:rPr>
              <a:t>:</a:t>
            </a:r>
            <a:endParaRPr lang="sr-Latn-RS" dirty="0" smtClean="0">
              <a:latin typeface="Palatino Linotype" pitchFamily="18" charset="0"/>
            </a:endParaRPr>
          </a:p>
          <a:p>
            <a:pPr marL="742950" lvl="1" indent="-285750">
              <a:lnSpc>
                <a:spcPct val="150000"/>
              </a:lnSpc>
              <a:buFont typeface="Arial" pitchFamily="34" charset="0"/>
              <a:buChar char="•"/>
            </a:pPr>
            <a:r>
              <a:rPr lang="en-US" dirty="0" smtClean="0">
                <a:latin typeface="Palatino Linotype" pitchFamily="18" charset="0"/>
              </a:rPr>
              <a:t>West </a:t>
            </a:r>
            <a:r>
              <a:rPr lang="en-US" dirty="0">
                <a:latin typeface="Palatino Linotype" pitchFamily="18" charset="0"/>
              </a:rPr>
              <a:t>&gt; 77</a:t>
            </a:r>
            <a:r>
              <a:rPr lang="en-US" dirty="0" smtClean="0">
                <a:latin typeface="Palatino Linotype" pitchFamily="18" charset="0"/>
              </a:rPr>
              <a:t>%</a:t>
            </a:r>
            <a:endParaRPr lang="sr-Latn-RS" dirty="0" smtClean="0">
              <a:latin typeface="Palatino Linotype" pitchFamily="18" charset="0"/>
            </a:endParaRPr>
          </a:p>
          <a:p>
            <a:pPr marL="742950" lvl="1" indent="-285750">
              <a:lnSpc>
                <a:spcPct val="150000"/>
              </a:lnSpc>
              <a:buFont typeface="Arial" pitchFamily="34" charset="0"/>
              <a:buChar char="•"/>
            </a:pPr>
            <a:r>
              <a:rPr lang="sr-Latn-RS" dirty="0" smtClean="0">
                <a:latin typeface="Palatino Linotype" pitchFamily="18" charset="0"/>
              </a:rPr>
              <a:t>Serbia </a:t>
            </a:r>
            <a:r>
              <a:rPr lang="en-US" dirty="0" smtClean="0">
                <a:latin typeface="Palatino Linotype" pitchFamily="18" charset="0"/>
              </a:rPr>
              <a:t>and </a:t>
            </a:r>
            <a:r>
              <a:rPr lang="en-US" dirty="0">
                <a:latin typeface="Palatino Linotype" pitchFamily="18" charset="0"/>
              </a:rPr>
              <a:t>region 62-69</a:t>
            </a:r>
            <a:r>
              <a:rPr lang="en-US" dirty="0" smtClean="0">
                <a:latin typeface="Palatino Linotype" pitchFamily="18" charset="0"/>
              </a:rPr>
              <a:t>%</a:t>
            </a:r>
            <a:endParaRPr lang="sr-Latn-RS" dirty="0" smtClean="0">
              <a:latin typeface="Palatino Linotype" pitchFamily="18" charset="0"/>
            </a:endParaRPr>
          </a:p>
          <a:p>
            <a:pPr marL="742950" lvl="1" indent="-285750">
              <a:lnSpc>
                <a:spcPct val="150000"/>
              </a:lnSpc>
              <a:buFont typeface="Arial" pitchFamily="34" charset="0"/>
              <a:buChar char="•"/>
            </a:pPr>
            <a:r>
              <a:rPr lang="en-US" dirty="0" smtClean="0">
                <a:latin typeface="Palatino Linotype" pitchFamily="18" charset="0"/>
              </a:rPr>
              <a:t>Sub-Saharan </a:t>
            </a:r>
            <a:r>
              <a:rPr lang="en-US" dirty="0">
                <a:latin typeface="Palatino Linotype" pitchFamily="18" charset="0"/>
              </a:rPr>
              <a:t>Africa &lt;45</a:t>
            </a:r>
            <a:r>
              <a:rPr lang="en-US" dirty="0" smtClean="0">
                <a:latin typeface="Palatino Linotype" pitchFamily="18" charset="0"/>
              </a:rPr>
              <a:t>%</a:t>
            </a:r>
            <a:endParaRPr lang="sr-Latn-RS" dirty="0" smtClean="0">
              <a:latin typeface="Palatino Linotype" pitchFamily="18" charset="0"/>
            </a:endParaRPr>
          </a:p>
          <a:p>
            <a:pPr marL="228600" lvl="1">
              <a:lnSpc>
                <a:spcPct val="200000"/>
              </a:lnSpc>
            </a:pPr>
            <a:endParaRPr lang="sr-Latn-RS" b="1" dirty="0" smtClean="0">
              <a:latin typeface="Palatino Linotype" pitchFamily="18" charset="0"/>
            </a:endParaRPr>
          </a:p>
          <a:p>
            <a:pPr marL="228600" lvl="1">
              <a:lnSpc>
                <a:spcPct val="200000"/>
              </a:lnSpc>
            </a:pPr>
            <a:r>
              <a:rPr lang="en-US" b="1" dirty="0" smtClean="0">
                <a:latin typeface="Palatino Linotype" pitchFamily="18" charset="0"/>
              </a:rPr>
              <a:t>Goal</a:t>
            </a:r>
            <a:r>
              <a:rPr lang="en-US" dirty="0">
                <a:latin typeface="Palatino Linotype" pitchFamily="18" charset="0"/>
              </a:rPr>
              <a:t>: preservation and improvement of the health of the population, prevention and suppression of diseases and timely </a:t>
            </a:r>
            <a:r>
              <a:rPr lang="en-US" dirty="0" smtClean="0">
                <a:latin typeface="Palatino Linotype" pitchFamily="18" charset="0"/>
              </a:rPr>
              <a:t>treatment</a:t>
            </a:r>
            <a:r>
              <a:rPr lang="sr-Latn-RS" dirty="0" smtClean="0">
                <a:latin typeface="Palatino Linotype" pitchFamily="18" charset="0"/>
              </a:rPr>
              <a:t>.</a:t>
            </a:r>
            <a:endParaRPr lang="sr-Cyrl-RS" dirty="0" smtClean="0">
              <a:latin typeface="Palatino Linotype" pitchFamily="18" charset="0"/>
            </a:endParaRPr>
          </a:p>
        </p:txBody>
      </p:sp>
      <p:sp>
        <p:nvSpPr>
          <p:cNvPr id="4"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13239888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
        <p:nvSpPr>
          <p:cNvPr id="4" name="TextBox 3"/>
          <p:cNvSpPr txBox="1"/>
          <p:nvPr/>
        </p:nvSpPr>
        <p:spPr>
          <a:xfrm>
            <a:off x="228600" y="1628800"/>
            <a:ext cx="8915400" cy="5078313"/>
          </a:xfrm>
          <a:prstGeom prst="rect">
            <a:avLst/>
          </a:prstGeom>
          <a:noFill/>
        </p:spPr>
        <p:txBody>
          <a:bodyPr wrap="square" rtlCol="0">
            <a:spAutoFit/>
          </a:bodyPr>
          <a:lstStyle/>
          <a:p>
            <a:pPr marL="285750" indent="-285750">
              <a:lnSpc>
                <a:spcPct val="200000"/>
              </a:lnSpc>
              <a:buFont typeface="Arial" pitchFamily="34" charset="0"/>
              <a:buChar char="•"/>
            </a:pPr>
            <a:r>
              <a:rPr lang="sr-Latn-RS" b="1" dirty="0" smtClean="0">
                <a:latin typeface="Palatino Linotype" pitchFamily="18" charset="0"/>
              </a:rPr>
              <a:t>EVOLUTION OF HEALTHCARE IN SERBIA</a:t>
            </a:r>
          </a:p>
          <a:p>
            <a:pPr marL="285750" indent="-285750">
              <a:lnSpc>
                <a:spcPct val="200000"/>
              </a:lnSpc>
              <a:buFont typeface="Arial" pitchFamily="34" charset="0"/>
              <a:buChar char="•"/>
            </a:pPr>
            <a:endParaRPr lang="sr-Latn-RS" dirty="0">
              <a:latin typeface="Palatino Linotype" pitchFamily="18" charset="0"/>
            </a:endParaRPr>
          </a:p>
          <a:p>
            <a:pPr marL="685800" indent="-285750">
              <a:lnSpc>
                <a:spcPct val="200000"/>
              </a:lnSpc>
              <a:buFont typeface="Arial" pitchFamily="34" charset="0"/>
              <a:buChar char="•"/>
            </a:pPr>
            <a:r>
              <a:rPr lang="sr-Latn-RS" dirty="0" smtClean="0">
                <a:latin typeface="Palatino Linotype" pitchFamily="18" charset="0"/>
              </a:rPr>
              <a:t>Magic medicine</a:t>
            </a:r>
          </a:p>
          <a:p>
            <a:pPr marL="685800" indent="-285750">
              <a:lnSpc>
                <a:spcPct val="200000"/>
              </a:lnSpc>
              <a:buFont typeface="Arial" pitchFamily="34" charset="0"/>
              <a:buChar char="•"/>
            </a:pPr>
            <a:r>
              <a:rPr lang="sr-Latn-RS" dirty="0" smtClean="0">
                <a:latin typeface="Palatino Linotype" pitchFamily="18" charset="0"/>
              </a:rPr>
              <a:t>Ancient Egyptian medicine</a:t>
            </a:r>
          </a:p>
          <a:p>
            <a:pPr marL="685800" indent="-285750">
              <a:lnSpc>
                <a:spcPct val="200000"/>
              </a:lnSpc>
              <a:buFont typeface="Arial" pitchFamily="34" charset="0"/>
              <a:buChar char="•"/>
            </a:pPr>
            <a:r>
              <a:rPr lang="sr-Latn-RS" dirty="0" smtClean="0">
                <a:latin typeface="Palatino Linotype" pitchFamily="18" charset="0"/>
              </a:rPr>
              <a:t>Ancient Greek medicine</a:t>
            </a:r>
          </a:p>
          <a:p>
            <a:pPr marL="685800" indent="-285750">
              <a:lnSpc>
                <a:spcPct val="200000"/>
              </a:lnSpc>
              <a:buFont typeface="Arial" pitchFamily="34" charset="0"/>
              <a:buChar char="•"/>
            </a:pPr>
            <a:r>
              <a:rPr lang="sr-Latn-RS" dirty="0" smtClean="0">
                <a:latin typeface="Palatino Linotype" pitchFamily="18" charset="0"/>
              </a:rPr>
              <a:t>Roman medicine</a:t>
            </a:r>
          </a:p>
          <a:p>
            <a:pPr marL="685800" indent="-285750">
              <a:lnSpc>
                <a:spcPct val="200000"/>
              </a:lnSpc>
              <a:buFont typeface="Arial" pitchFamily="34" charset="0"/>
              <a:buChar char="•"/>
            </a:pPr>
            <a:r>
              <a:rPr lang="sr-Latn-RS" dirty="0" smtClean="0">
                <a:latin typeface="Palatino Linotype" pitchFamily="18" charset="0"/>
              </a:rPr>
              <a:t>The first Serbian hospital</a:t>
            </a:r>
          </a:p>
          <a:p>
            <a:pPr marL="285750" indent="-285750">
              <a:lnSpc>
                <a:spcPct val="200000"/>
              </a:lnSpc>
              <a:buFont typeface="Arial" pitchFamily="34" charset="0"/>
              <a:buChar char="•"/>
            </a:pPr>
            <a:endParaRPr lang="sr-Latn-RS" dirty="0">
              <a:latin typeface="Palatino Linotype" pitchFamily="18" charset="0"/>
            </a:endParaRPr>
          </a:p>
          <a:p>
            <a:pPr marL="285750" indent="-285750">
              <a:lnSpc>
                <a:spcPct val="200000"/>
              </a:lnSpc>
              <a:buFont typeface="Arial" pitchFamily="34" charset="0"/>
              <a:buChar char="•"/>
            </a:pPr>
            <a:endParaRPr lang="sr-Latn-RS" dirty="0" smtClean="0">
              <a:latin typeface="Palatino Linotype" pitchFamily="18" charset="0"/>
            </a:endParaRPr>
          </a:p>
        </p:txBody>
      </p:sp>
    </p:spTree>
    <p:extLst>
      <p:ext uri="{BB962C8B-B14F-4D97-AF65-F5344CB8AC3E}">
        <p14:creationId xmlns:p14="http://schemas.microsoft.com/office/powerpoint/2010/main" val="14392968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
        <p:nvSpPr>
          <p:cNvPr id="4" name="TextBox 3"/>
          <p:cNvSpPr txBox="1"/>
          <p:nvPr/>
        </p:nvSpPr>
        <p:spPr>
          <a:xfrm>
            <a:off x="21357" y="671691"/>
            <a:ext cx="8915400" cy="5324535"/>
          </a:xfrm>
          <a:prstGeom prst="rect">
            <a:avLst/>
          </a:prstGeom>
          <a:noFill/>
        </p:spPr>
        <p:txBody>
          <a:bodyPr wrap="square" rtlCol="0">
            <a:spAutoFit/>
          </a:bodyPr>
          <a:lstStyle/>
          <a:p>
            <a:pPr marL="285750" indent="-285750">
              <a:lnSpc>
                <a:spcPct val="200000"/>
              </a:lnSpc>
              <a:buFont typeface="Arial" pitchFamily="34" charset="0"/>
              <a:buChar char="•"/>
            </a:pPr>
            <a:r>
              <a:rPr lang="en-US" sz="1700" dirty="0" smtClean="0">
                <a:latin typeface="Palatino Linotype" pitchFamily="18" charset="0"/>
              </a:rPr>
              <a:t>The health service consists of a set of health institutions that are interconnected horizontally and vertically and form a system of </a:t>
            </a:r>
            <a:r>
              <a:rPr lang="sr-Latn-RS" sz="1700" dirty="0" smtClean="0">
                <a:latin typeface="Palatino Linotype" pitchFamily="18" charset="0"/>
              </a:rPr>
              <a:t>33</a:t>
            </a:r>
          </a:p>
          <a:p>
            <a:pPr marL="285750" indent="-285750">
              <a:lnSpc>
                <a:spcPct val="200000"/>
              </a:lnSpc>
              <a:buFont typeface="Arial" pitchFamily="34" charset="0"/>
              <a:buChar char="•"/>
            </a:pPr>
            <a:r>
              <a:rPr lang="en-US" sz="1700" dirty="0" smtClean="0">
                <a:latin typeface="Palatino Linotype" pitchFamily="18" charset="0"/>
              </a:rPr>
              <a:t>Health activity - the activity of the health service in implementing the measures of </a:t>
            </a:r>
            <a:r>
              <a:rPr lang="sr-Latn-RS" sz="1700" dirty="0" smtClean="0">
                <a:latin typeface="Palatino Linotype" pitchFamily="18" charset="0"/>
              </a:rPr>
              <a:t>33</a:t>
            </a:r>
          </a:p>
          <a:p>
            <a:pPr marL="285750" indent="-285750">
              <a:lnSpc>
                <a:spcPct val="200000"/>
              </a:lnSpc>
              <a:buFont typeface="Arial" pitchFamily="34" charset="0"/>
              <a:buChar char="•"/>
            </a:pPr>
            <a:r>
              <a:rPr lang="en-US" sz="1700" dirty="0" smtClean="0">
                <a:latin typeface="Palatino Linotype" pitchFamily="18" charset="0"/>
              </a:rPr>
              <a:t>Basic principles of</a:t>
            </a:r>
            <a:r>
              <a:rPr lang="sr-Latn-RS" sz="1700" dirty="0" smtClean="0">
                <a:latin typeface="Palatino Linotype" pitchFamily="18" charset="0"/>
              </a:rPr>
              <a:t> </a:t>
            </a:r>
            <a:r>
              <a:rPr lang="en-US" sz="1700" dirty="0" smtClean="0">
                <a:latin typeface="Palatino Linotype" pitchFamily="18" charset="0"/>
              </a:rPr>
              <a:t>activity:</a:t>
            </a:r>
            <a:endParaRPr lang="sr-Latn-RS" sz="1700" dirty="0" smtClean="0">
              <a:latin typeface="Palatino Linotype" pitchFamily="18" charset="0"/>
            </a:endParaRPr>
          </a:p>
          <a:p>
            <a:pPr marL="742950" lvl="1" indent="-285750">
              <a:lnSpc>
                <a:spcPct val="200000"/>
              </a:lnSpc>
              <a:buFont typeface="Arial" pitchFamily="34" charset="0"/>
              <a:buChar char="•"/>
            </a:pPr>
            <a:r>
              <a:rPr lang="en-US" sz="1700" b="1" dirty="0" smtClean="0">
                <a:latin typeface="Palatino Linotype" pitchFamily="18" charset="0"/>
              </a:rPr>
              <a:t>Accessibility</a:t>
            </a:r>
            <a:endParaRPr lang="sr-Latn-RS" sz="1700" b="1" dirty="0" smtClean="0">
              <a:latin typeface="Palatino Linotype" pitchFamily="18" charset="0"/>
            </a:endParaRPr>
          </a:p>
          <a:p>
            <a:pPr marL="742950" lvl="1" indent="-285750">
              <a:lnSpc>
                <a:spcPct val="200000"/>
              </a:lnSpc>
              <a:buFont typeface="Arial" pitchFamily="34" charset="0"/>
              <a:buChar char="•"/>
            </a:pPr>
            <a:r>
              <a:rPr lang="en-US" sz="1700" b="1" dirty="0" smtClean="0">
                <a:latin typeface="Palatino Linotype" pitchFamily="18" charset="0"/>
              </a:rPr>
              <a:t>Fairness</a:t>
            </a:r>
            <a:endParaRPr lang="sr-Latn-RS" sz="1700" b="1" dirty="0" smtClean="0">
              <a:latin typeface="Palatino Linotype" pitchFamily="18" charset="0"/>
            </a:endParaRPr>
          </a:p>
          <a:p>
            <a:pPr marL="742950" lvl="1" indent="-285750">
              <a:lnSpc>
                <a:spcPct val="200000"/>
              </a:lnSpc>
              <a:buFont typeface="Arial" pitchFamily="34" charset="0"/>
              <a:buChar char="•"/>
            </a:pPr>
            <a:r>
              <a:rPr lang="en-US" sz="1700" b="1" dirty="0" smtClean="0">
                <a:latin typeface="Palatino Linotype" pitchFamily="18" charset="0"/>
              </a:rPr>
              <a:t>Comprehensiveness</a:t>
            </a:r>
            <a:endParaRPr lang="sr-Latn-RS" sz="1700" b="1" dirty="0" smtClean="0">
              <a:latin typeface="Palatino Linotype" pitchFamily="18" charset="0"/>
            </a:endParaRPr>
          </a:p>
          <a:p>
            <a:pPr marL="742950" lvl="1" indent="-285750">
              <a:lnSpc>
                <a:spcPct val="200000"/>
              </a:lnSpc>
              <a:buFont typeface="Arial" pitchFamily="34" charset="0"/>
              <a:buChar char="•"/>
            </a:pPr>
            <a:r>
              <a:rPr lang="en-US" sz="1700" b="1" dirty="0" smtClean="0">
                <a:latin typeface="Palatino Linotype" pitchFamily="18" charset="0"/>
              </a:rPr>
              <a:t>Continuity</a:t>
            </a:r>
            <a:endParaRPr lang="sr-Latn-RS" sz="1700" b="1" dirty="0" smtClean="0">
              <a:latin typeface="Palatino Linotype" pitchFamily="18" charset="0"/>
            </a:endParaRPr>
          </a:p>
          <a:p>
            <a:pPr marL="742950" lvl="1" indent="-285750">
              <a:lnSpc>
                <a:spcPct val="200000"/>
              </a:lnSpc>
              <a:buFont typeface="Arial" pitchFamily="34" charset="0"/>
              <a:buChar char="•"/>
            </a:pPr>
            <a:r>
              <a:rPr lang="en-US" sz="1700" b="1" dirty="0" smtClean="0">
                <a:latin typeface="Palatino Linotype" pitchFamily="18" charset="0"/>
              </a:rPr>
              <a:t>Constant improvement of the </a:t>
            </a:r>
            <a:r>
              <a:rPr lang="en-US" sz="1700" b="1" dirty="0" smtClean="0">
                <a:latin typeface="Palatino Linotype" pitchFamily="18" charset="0"/>
              </a:rPr>
              <a:t>quality</a:t>
            </a:r>
            <a:endParaRPr lang="sr-Latn-RS" sz="1700" b="1" dirty="0" smtClean="0">
              <a:latin typeface="Palatino Linotype" pitchFamily="18" charset="0"/>
            </a:endParaRPr>
          </a:p>
          <a:p>
            <a:pPr marL="742950" lvl="1" indent="-285750">
              <a:lnSpc>
                <a:spcPct val="200000"/>
              </a:lnSpc>
              <a:buFont typeface="Arial" pitchFamily="34" charset="0"/>
              <a:buChar char="•"/>
            </a:pPr>
            <a:r>
              <a:rPr lang="en-US" sz="1700" b="1" dirty="0" smtClean="0">
                <a:latin typeface="Palatino Linotype" pitchFamily="18" charset="0"/>
              </a:rPr>
              <a:t>Efficiency</a:t>
            </a:r>
            <a:endParaRPr lang="sr-Latn-RS" sz="1700" b="1" dirty="0">
              <a:latin typeface="Palatino Linotype" pitchFamily="18" charset="0"/>
            </a:endParaRPr>
          </a:p>
        </p:txBody>
      </p:sp>
    </p:spTree>
    <p:extLst>
      <p:ext uri="{BB962C8B-B14F-4D97-AF65-F5344CB8AC3E}">
        <p14:creationId xmlns:p14="http://schemas.microsoft.com/office/powerpoint/2010/main" val="38791348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 UNITS</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
        <p:nvSpPr>
          <p:cNvPr id="4" name="TextBox 3"/>
          <p:cNvSpPr txBox="1"/>
          <p:nvPr/>
        </p:nvSpPr>
        <p:spPr>
          <a:xfrm>
            <a:off x="1043608" y="1628800"/>
            <a:ext cx="7986092" cy="4278094"/>
          </a:xfrm>
          <a:prstGeom prst="rect">
            <a:avLst/>
          </a:prstGeom>
          <a:noFill/>
        </p:spPr>
        <p:txBody>
          <a:bodyPr wrap="square" rtlCol="0">
            <a:spAutoFit/>
          </a:bodyPr>
          <a:lstStyle/>
          <a:p>
            <a:pPr marL="285750" indent="-285750">
              <a:lnSpc>
                <a:spcPct val="200000"/>
              </a:lnSpc>
              <a:buFont typeface="Arial" pitchFamily="34" charset="0"/>
              <a:buChar char="•"/>
            </a:pPr>
            <a:r>
              <a:rPr lang="en-US" sz="1700" b="1" dirty="0" smtClean="0">
                <a:latin typeface="Palatino Linotype" pitchFamily="18" charset="0"/>
              </a:rPr>
              <a:t>Community Health </a:t>
            </a:r>
            <a:r>
              <a:rPr lang="en-US" sz="1700" b="1" dirty="0" err="1" smtClean="0">
                <a:latin typeface="Palatino Linotype" pitchFamily="18" charset="0"/>
              </a:rPr>
              <a:t>centre</a:t>
            </a:r>
            <a:endParaRPr lang="sr-Latn-RS" sz="1700" b="1" dirty="0" smtClean="0">
              <a:latin typeface="Palatino Linotype" pitchFamily="18" charset="0"/>
            </a:endParaRPr>
          </a:p>
          <a:p>
            <a:pPr marL="285750" indent="-285750">
              <a:lnSpc>
                <a:spcPct val="200000"/>
              </a:lnSpc>
              <a:buFont typeface="Arial" pitchFamily="34" charset="0"/>
              <a:buChar char="•"/>
            </a:pPr>
            <a:r>
              <a:rPr lang="sr-Latn-RS" sz="1700" b="1" dirty="0" smtClean="0">
                <a:latin typeface="Palatino Linotype" pitchFamily="18" charset="0"/>
              </a:rPr>
              <a:t>Pharmacy</a:t>
            </a:r>
          </a:p>
          <a:p>
            <a:pPr marL="285750" indent="-285750">
              <a:lnSpc>
                <a:spcPct val="200000"/>
              </a:lnSpc>
              <a:buFont typeface="Arial" pitchFamily="34" charset="0"/>
              <a:buChar char="•"/>
            </a:pPr>
            <a:r>
              <a:rPr lang="sr-Latn-RS" sz="1700" b="1" dirty="0" smtClean="0">
                <a:latin typeface="Palatino Linotype" pitchFamily="18" charset="0"/>
              </a:rPr>
              <a:t>Hospital</a:t>
            </a:r>
          </a:p>
          <a:p>
            <a:pPr marL="285750" indent="-285750">
              <a:lnSpc>
                <a:spcPct val="200000"/>
              </a:lnSpc>
              <a:buFont typeface="Arial" pitchFamily="34" charset="0"/>
              <a:buChar char="•"/>
            </a:pPr>
            <a:r>
              <a:rPr lang="en-US" sz="1700" b="1" dirty="0" smtClean="0">
                <a:latin typeface="Palatino Linotype" pitchFamily="18" charset="0"/>
              </a:rPr>
              <a:t>Special hospital</a:t>
            </a:r>
            <a:endParaRPr lang="sr-Latn-RS" sz="1700" b="1" dirty="0" smtClean="0">
              <a:latin typeface="Palatino Linotype" pitchFamily="18" charset="0"/>
            </a:endParaRPr>
          </a:p>
          <a:p>
            <a:pPr marL="285750" indent="-285750">
              <a:lnSpc>
                <a:spcPct val="200000"/>
              </a:lnSpc>
              <a:buFont typeface="Arial" pitchFamily="34" charset="0"/>
              <a:buChar char="•"/>
            </a:pPr>
            <a:r>
              <a:rPr lang="en-US" sz="1700" b="1" dirty="0" smtClean="0">
                <a:latin typeface="Palatino Linotype" pitchFamily="18" charset="0"/>
              </a:rPr>
              <a:t>Health Center</a:t>
            </a:r>
            <a:endParaRPr lang="sr-Latn-RS" sz="1700" b="1" dirty="0" smtClean="0">
              <a:latin typeface="Palatino Linotype" pitchFamily="18" charset="0"/>
            </a:endParaRPr>
          </a:p>
          <a:p>
            <a:pPr marL="285750" indent="-285750">
              <a:lnSpc>
                <a:spcPct val="200000"/>
              </a:lnSpc>
              <a:buFont typeface="Arial" pitchFamily="34" charset="0"/>
              <a:buChar char="•"/>
            </a:pPr>
            <a:r>
              <a:rPr lang="en-US" sz="1700" b="1" dirty="0" smtClean="0">
                <a:latin typeface="Palatino Linotype" pitchFamily="18" charset="0"/>
              </a:rPr>
              <a:t>Institution</a:t>
            </a:r>
            <a:endParaRPr lang="sr-Latn-RS" sz="1700" b="1" dirty="0" smtClean="0">
              <a:latin typeface="Palatino Linotype" pitchFamily="18" charset="0"/>
            </a:endParaRPr>
          </a:p>
          <a:p>
            <a:pPr marL="285750" indent="-285750">
              <a:lnSpc>
                <a:spcPct val="200000"/>
              </a:lnSpc>
              <a:buFont typeface="Arial" pitchFamily="34" charset="0"/>
              <a:buChar char="•"/>
            </a:pPr>
            <a:endParaRPr lang="sr-Latn-RS" sz="1700" b="1" dirty="0" smtClean="0">
              <a:latin typeface="Palatino Linotype" pitchFamily="18" charset="0"/>
            </a:endParaRPr>
          </a:p>
          <a:p>
            <a:pPr marL="285750" indent="-285750">
              <a:lnSpc>
                <a:spcPct val="200000"/>
              </a:lnSpc>
              <a:buFont typeface="Arial" pitchFamily="34" charset="0"/>
              <a:buChar char="•"/>
            </a:pPr>
            <a:endParaRPr lang="sr-Latn-RS" sz="1700" b="1" dirty="0" smtClean="0">
              <a:latin typeface="Palatino Linotype" pitchFamily="18" charset="0"/>
            </a:endParaRPr>
          </a:p>
        </p:txBody>
      </p:sp>
    </p:spTree>
    <p:extLst>
      <p:ext uri="{BB962C8B-B14F-4D97-AF65-F5344CB8AC3E}">
        <p14:creationId xmlns:p14="http://schemas.microsoft.com/office/powerpoint/2010/main" val="27623893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Communitiy Health Centre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
        <p:nvSpPr>
          <p:cNvPr id="4" name="TextBox 3"/>
          <p:cNvSpPr txBox="1"/>
          <p:nvPr/>
        </p:nvSpPr>
        <p:spPr>
          <a:xfrm>
            <a:off x="114300" y="1916832"/>
            <a:ext cx="8915400" cy="2112438"/>
          </a:xfrm>
          <a:prstGeom prst="rect">
            <a:avLst/>
          </a:prstGeom>
          <a:noFill/>
        </p:spPr>
        <p:txBody>
          <a:bodyPr wrap="square" rtlCol="0">
            <a:spAutoFit/>
          </a:bodyPr>
          <a:lstStyle/>
          <a:p>
            <a:pPr marL="742950" lvl="1" indent="-285750">
              <a:lnSpc>
                <a:spcPct val="200000"/>
              </a:lnSpc>
              <a:buFont typeface="Arial" pitchFamily="34" charset="0"/>
              <a:buChar char="•"/>
            </a:pPr>
            <a:r>
              <a:rPr lang="en-US" sz="1700" dirty="0" smtClean="0">
                <a:latin typeface="Palatino Linotype" pitchFamily="18" charset="0"/>
              </a:rPr>
              <a:t>Preventive </a:t>
            </a:r>
            <a:r>
              <a:rPr lang="sr-Latn-RS" sz="1700" dirty="0" smtClean="0">
                <a:latin typeface="Palatino Linotype" pitchFamily="18" charset="0"/>
              </a:rPr>
              <a:t>33</a:t>
            </a:r>
            <a:r>
              <a:rPr lang="en-US" sz="1700" dirty="0" smtClean="0">
                <a:latin typeface="Palatino Linotype" pitchFamily="18" charset="0"/>
              </a:rPr>
              <a:t> for all categories of the population</a:t>
            </a:r>
            <a:endParaRPr lang="sr-Latn-RS" sz="1700" dirty="0" smtClean="0">
              <a:latin typeface="Palatino Linotype" pitchFamily="18" charset="0"/>
            </a:endParaRPr>
          </a:p>
          <a:p>
            <a:pPr marL="742950" lvl="1" indent="-285750">
              <a:lnSpc>
                <a:spcPct val="200000"/>
              </a:lnSpc>
              <a:buFont typeface="Arial" pitchFamily="34" charset="0"/>
              <a:buChar char="•"/>
            </a:pPr>
            <a:r>
              <a:rPr lang="en-US" sz="1700" dirty="0" smtClean="0">
                <a:latin typeface="Palatino Linotype" pitchFamily="18" charset="0"/>
              </a:rPr>
              <a:t>Dispensary method</a:t>
            </a:r>
            <a:endParaRPr lang="sr-Latn-RS" sz="1700" dirty="0" smtClean="0">
              <a:latin typeface="Palatino Linotype" pitchFamily="18" charset="0"/>
            </a:endParaRPr>
          </a:p>
          <a:p>
            <a:pPr marL="742950" lvl="1" indent="-285750">
              <a:lnSpc>
                <a:spcPct val="200000"/>
              </a:lnSpc>
              <a:buFont typeface="Arial" pitchFamily="34" charset="0"/>
              <a:buChar char="•"/>
            </a:pPr>
            <a:r>
              <a:rPr lang="en-US" sz="1700" dirty="0" smtClean="0">
                <a:latin typeface="Palatino Linotype" pitchFamily="18" charset="0"/>
              </a:rPr>
              <a:t>Pharmacy, laboratory, radiology, emergency medical assistance, patronage...</a:t>
            </a:r>
            <a:endParaRPr lang="sr-Latn-RS" sz="1700" dirty="0" smtClean="0">
              <a:latin typeface="Palatino Linotype" pitchFamily="18" charset="0"/>
            </a:endParaRPr>
          </a:p>
          <a:p>
            <a:pPr marL="742950" lvl="1" indent="-285750">
              <a:lnSpc>
                <a:spcPct val="200000"/>
              </a:lnSpc>
              <a:buFont typeface="Arial" pitchFamily="34" charset="0"/>
              <a:buChar char="•"/>
            </a:pPr>
            <a:r>
              <a:rPr lang="en-US" sz="1700" dirty="0" smtClean="0">
                <a:latin typeface="Palatino Linotype" pitchFamily="18" charset="0"/>
              </a:rPr>
              <a:t>Dentistry, occupational medicine, physical medicine and rehabilitation...</a:t>
            </a:r>
            <a:endParaRPr lang="sr-Latn-RS" sz="1700" b="1" dirty="0">
              <a:latin typeface="Palatino Linotype" pitchFamily="18" charset="0"/>
            </a:endParaRPr>
          </a:p>
        </p:txBody>
      </p:sp>
    </p:spTree>
    <p:extLst>
      <p:ext uri="{BB962C8B-B14F-4D97-AF65-F5344CB8AC3E}">
        <p14:creationId xmlns:p14="http://schemas.microsoft.com/office/powerpoint/2010/main" val="29403057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0" y="0"/>
            <a:ext cx="9144000" cy="1052736"/>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en-US" sz="3600" b="1" noProof="0" dirty="0" smtClean="0">
                <a:latin typeface="Palatino Linotype" pitchFamily="18" charset="0"/>
              </a:rPr>
              <a:t>Basic tasks of </a:t>
            </a:r>
            <a:r>
              <a:rPr lang="sr-Latn-RS" sz="3600" b="1" noProof="0" dirty="0" smtClean="0">
                <a:latin typeface="Palatino Linotype" pitchFamily="18" charset="0"/>
              </a:rPr>
              <a:t>Communitiy Health Centre</a:t>
            </a:r>
            <a:endParaRPr lang="en-US" sz="3600" b="1" dirty="0">
              <a:latin typeface="Palatino Linotype" pitchFamily="18" charset="0"/>
            </a:endParaRPr>
          </a:p>
        </p:txBody>
      </p:sp>
      <p:sp>
        <p:nvSpPr>
          <p:cNvPr id="4" name="TextBox 3"/>
          <p:cNvSpPr txBox="1"/>
          <p:nvPr/>
        </p:nvSpPr>
        <p:spPr>
          <a:xfrm>
            <a:off x="114300" y="1484784"/>
            <a:ext cx="8915400" cy="515365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700" dirty="0" smtClean="0">
                <a:latin typeface="Palatino Linotype" pitchFamily="18" charset="0"/>
              </a:rPr>
              <a:t>To monitor and study the health status of the population, hygiene conditions and living conditions</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Implements measures for health protection of women, pregnant women, infants, children, youth and workers</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Implements measures to prevent, suppress and early detection and treatment of infectious and other mass diseases</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Performs patrol service</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Organizes and works on health education</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He treats and rehabilitates the sick or injured in the institution and the patient's apartment</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Implements measures aimed at preventing diseases of the mouth and teeth and provides treatment</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Performs disinfection and d</a:t>
            </a:r>
            <a:r>
              <a:rPr lang="sr-Latn-RS" sz="1700" dirty="0" smtClean="0">
                <a:latin typeface="Palatino Linotype" pitchFamily="18" charset="0"/>
              </a:rPr>
              <a:t>e</a:t>
            </a:r>
            <a:r>
              <a:rPr lang="sr-Latn-RS" sz="1700" dirty="0">
                <a:latin typeface="Palatino Linotype" pitchFamily="18" charset="0"/>
              </a:rPr>
              <a:t>z</a:t>
            </a:r>
            <a:r>
              <a:rPr lang="en-US" sz="1700" dirty="0" err="1" smtClean="0">
                <a:latin typeface="Palatino Linotype" pitchFamily="18" charset="0"/>
              </a:rPr>
              <a:t>insection</a:t>
            </a:r>
            <a:endParaRPr lang="sr-Latn-RS" sz="1700" b="1" dirty="0">
              <a:latin typeface="Palatino Linotype" pitchFamily="18" charset="0"/>
            </a:endParaRPr>
          </a:p>
        </p:txBody>
      </p:sp>
    </p:spTree>
    <p:extLst>
      <p:ext uri="{BB962C8B-B14F-4D97-AF65-F5344CB8AC3E}">
        <p14:creationId xmlns:p14="http://schemas.microsoft.com/office/powerpoint/2010/main" val="5933191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0" y="0"/>
            <a:ext cx="9144000" cy="1052736"/>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dirty="0" smtClean="0">
                <a:latin typeface="Palatino Linotype" pitchFamily="18" charset="0"/>
              </a:rPr>
              <a:t>Hospital</a:t>
            </a:r>
            <a:endParaRPr lang="sr-Latn-RS" sz="3600" b="1" noProof="0" dirty="0" smtClean="0">
              <a:latin typeface="Palatino Linotype" pitchFamily="18" charset="0"/>
            </a:endParaRPr>
          </a:p>
        </p:txBody>
      </p:sp>
      <p:sp>
        <p:nvSpPr>
          <p:cNvPr id="4" name="TextBox 3"/>
          <p:cNvSpPr txBox="1"/>
          <p:nvPr/>
        </p:nvSpPr>
        <p:spPr>
          <a:xfrm>
            <a:off x="114300" y="1484784"/>
            <a:ext cx="8915400" cy="4801314"/>
          </a:xfrm>
          <a:prstGeom prst="rect">
            <a:avLst/>
          </a:prstGeom>
          <a:noFill/>
        </p:spPr>
        <p:txBody>
          <a:bodyPr wrap="square" rtlCol="0">
            <a:spAutoFit/>
          </a:bodyPr>
          <a:lstStyle/>
          <a:p>
            <a:pPr marL="285750" indent="-285750">
              <a:lnSpc>
                <a:spcPct val="200000"/>
              </a:lnSpc>
              <a:buFont typeface="Arial" pitchFamily="34" charset="0"/>
              <a:buChar char="•"/>
            </a:pPr>
            <a:r>
              <a:rPr lang="sr-Latn-RS" sz="1700" dirty="0">
                <a:latin typeface="Palatino Linotype" pitchFamily="18" charset="0"/>
              </a:rPr>
              <a:t>I</a:t>
            </a:r>
            <a:r>
              <a:rPr lang="en-US" sz="1700" dirty="0" err="1" smtClean="0">
                <a:latin typeface="Palatino Linotype" pitchFamily="18" charset="0"/>
              </a:rPr>
              <a:t>npatient</a:t>
            </a:r>
            <a:r>
              <a:rPr lang="en-US" sz="1700" dirty="0" smtClean="0">
                <a:latin typeface="Palatino Linotype" pitchFamily="18" charset="0"/>
              </a:rPr>
              <a:t> facility that provides short-term and long-term medical care consisting of observation, diagnostic, therapeutic and rehabilitation services provided to persons suffering from or suspected of suffering from a disease</a:t>
            </a:r>
            <a:endParaRPr lang="sr-Latn-RS" sz="1700" dirty="0" smtClean="0">
              <a:latin typeface="Palatino Linotype" pitchFamily="18" charset="0"/>
            </a:endParaRPr>
          </a:p>
          <a:p>
            <a:pPr marL="285750" indent="-285750">
              <a:lnSpc>
                <a:spcPct val="200000"/>
              </a:lnSpc>
              <a:buFont typeface="Arial" pitchFamily="34" charset="0"/>
              <a:buChar char="•"/>
            </a:pPr>
            <a:r>
              <a:rPr lang="en-US" sz="1700" dirty="0" smtClean="0">
                <a:latin typeface="Palatino Linotype" pitchFamily="18" charset="0"/>
              </a:rPr>
              <a:t>According to the architecture</a:t>
            </a:r>
            <a:r>
              <a:rPr lang="sr-Latn-RS" sz="1700" dirty="0" smtClean="0">
                <a:latin typeface="Palatino Linotype" pitchFamily="18" charset="0"/>
              </a:rPr>
              <a:t> </a:t>
            </a:r>
            <a:r>
              <a:rPr lang="en-US" sz="1700" dirty="0" smtClean="0">
                <a:latin typeface="Palatino Linotype" pitchFamily="18" charset="0"/>
              </a:rPr>
              <a:t>can be: </a:t>
            </a:r>
            <a:endParaRPr lang="sr-Latn-RS" sz="1700" dirty="0" smtClean="0">
              <a:latin typeface="Palatino Linotype" pitchFamily="18" charset="0"/>
            </a:endParaRPr>
          </a:p>
          <a:p>
            <a:pPr marL="742950" lvl="1" indent="-285750">
              <a:lnSpc>
                <a:spcPct val="200000"/>
              </a:lnSpc>
              <a:buFont typeface="Arial" pitchFamily="34" charset="0"/>
              <a:buChar char="•"/>
            </a:pPr>
            <a:r>
              <a:rPr lang="en-US" sz="1700" dirty="0" smtClean="0">
                <a:latin typeface="Palatino Linotype" pitchFamily="18" charset="0"/>
              </a:rPr>
              <a:t>Corridor</a:t>
            </a:r>
            <a:endParaRPr lang="sr-Latn-RS" sz="1700" dirty="0" smtClean="0">
              <a:latin typeface="Palatino Linotype" pitchFamily="18" charset="0"/>
            </a:endParaRPr>
          </a:p>
          <a:p>
            <a:pPr marL="742950" lvl="1" indent="-285750">
              <a:lnSpc>
                <a:spcPct val="200000"/>
              </a:lnSpc>
              <a:buFont typeface="Arial" pitchFamily="34" charset="0"/>
              <a:buChar char="•"/>
            </a:pPr>
            <a:r>
              <a:rPr lang="en-US" sz="1700" dirty="0" smtClean="0">
                <a:latin typeface="Palatino Linotype" pitchFamily="18" charset="0"/>
              </a:rPr>
              <a:t>Pavilion</a:t>
            </a:r>
            <a:endParaRPr lang="sr-Latn-RS" sz="1700" dirty="0" smtClean="0">
              <a:latin typeface="Palatino Linotype" pitchFamily="18" charset="0"/>
            </a:endParaRPr>
          </a:p>
          <a:p>
            <a:pPr marL="742950" lvl="1" indent="-285750">
              <a:lnSpc>
                <a:spcPct val="200000"/>
              </a:lnSpc>
              <a:buFont typeface="Arial" pitchFamily="34" charset="0"/>
              <a:buChar char="•"/>
            </a:pPr>
            <a:r>
              <a:rPr lang="en-US" sz="1700" dirty="0" smtClean="0">
                <a:latin typeface="Palatino Linotype" pitchFamily="18" charset="0"/>
              </a:rPr>
              <a:t>Satellite</a:t>
            </a:r>
            <a:endParaRPr lang="sr-Latn-RS" sz="1700" dirty="0" smtClean="0">
              <a:latin typeface="Palatino Linotype" pitchFamily="18" charset="0"/>
            </a:endParaRPr>
          </a:p>
          <a:p>
            <a:pPr marL="742950" lvl="1" indent="-285750">
              <a:lnSpc>
                <a:spcPct val="200000"/>
              </a:lnSpc>
              <a:buFont typeface="Arial" pitchFamily="34" charset="0"/>
              <a:buChar char="•"/>
            </a:pPr>
            <a:r>
              <a:rPr lang="en-US" sz="1700" dirty="0" smtClean="0">
                <a:latin typeface="Palatino Linotype" pitchFamily="18" charset="0"/>
              </a:rPr>
              <a:t>Prefabricated</a:t>
            </a:r>
            <a:endParaRPr lang="sr-Latn-RS" sz="1700" dirty="0" smtClean="0">
              <a:latin typeface="Palatino Linotype" pitchFamily="18" charset="0"/>
            </a:endParaRPr>
          </a:p>
          <a:p>
            <a:pPr marL="742950" lvl="1" indent="-285750">
              <a:lnSpc>
                <a:spcPct val="200000"/>
              </a:lnSpc>
              <a:buFont typeface="Arial" pitchFamily="34" charset="0"/>
              <a:buChar char="•"/>
            </a:pPr>
            <a:r>
              <a:rPr lang="sr-Latn-RS" sz="1700" dirty="0">
                <a:latin typeface="Palatino Linotype" pitchFamily="18" charset="0"/>
              </a:rPr>
              <a:t>M</a:t>
            </a:r>
            <a:r>
              <a:rPr lang="en-US" sz="1700" dirty="0" err="1" smtClean="0">
                <a:latin typeface="Palatino Linotype" pitchFamily="18" charset="0"/>
              </a:rPr>
              <a:t>odern</a:t>
            </a:r>
            <a:r>
              <a:rPr lang="en-US" sz="1700" dirty="0" smtClean="0">
                <a:latin typeface="Palatino Linotype" pitchFamily="18" charset="0"/>
              </a:rPr>
              <a:t> type</a:t>
            </a:r>
            <a:endParaRPr lang="sr-Latn-RS" sz="1700" dirty="0" smtClean="0">
              <a:latin typeface="Palatino Linotype" pitchFamily="18" charset="0"/>
            </a:endParaRPr>
          </a:p>
        </p:txBody>
      </p:sp>
    </p:spTree>
    <p:extLst>
      <p:ext uri="{BB962C8B-B14F-4D97-AF65-F5344CB8AC3E}">
        <p14:creationId xmlns:p14="http://schemas.microsoft.com/office/powerpoint/2010/main" val="33178230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0" y="0"/>
            <a:ext cx="9144000" cy="1052736"/>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en-US" sz="3600" b="1" noProof="0" dirty="0" smtClean="0">
                <a:latin typeface="Palatino Linotype" pitchFamily="18" charset="0"/>
              </a:rPr>
              <a:t>Basic tasks of stationary institutions</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
        <p:nvSpPr>
          <p:cNvPr id="4" name="TextBox 3"/>
          <p:cNvSpPr txBox="1"/>
          <p:nvPr/>
        </p:nvSpPr>
        <p:spPr>
          <a:xfrm>
            <a:off x="114300" y="1484784"/>
            <a:ext cx="8915400" cy="401648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700" dirty="0" smtClean="0">
                <a:latin typeface="Palatino Linotype" pitchFamily="18" charset="0"/>
              </a:rPr>
              <a:t>Reception and treatment of emergencies</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Performing specialist consultative and inpatient health services in internal medicine, pediatrics, gynecology and obstetrics, and general surgery</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Laboratory, X-ray and other diagnostics</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Provision of anesthesiology services with resuscitation</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Provision of rehabilitation services</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Pharmaceutical health activity</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Cooperation with health institutions to improve diagnostics, treatment and rehabilitation</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Professional training activity</a:t>
            </a:r>
            <a:endParaRPr lang="sr-Latn-RS" sz="1700" b="1" dirty="0">
              <a:latin typeface="Palatino Linotype" pitchFamily="18" charset="0"/>
            </a:endParaRPr>
          </a:p>
        </p:txBody>
      </p:sp>
    </p:spTree>
    <p:extLst>
      <p:ext uri="{BB962C8B-B14F-4D97-AF65-F5344CB8AC3E}">
        <p14:creationId xmlns:p14="http://schemas.microsoft.com/office/powerpoint/2010/main" val="38355975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0" y="0"/>
            <a:ext cx="9144000" cy="1052736"/>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en-US" sz="3600" b="1" noProof="0" dirty="0" smtClean="0">
                <a:latin typeface="Palatino Linotype" pitchFamily="18" charset="0"/>
              </a:rPr>
              <a:t>Healthcare institutions that perform healthcare at a higher level</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
        <p:nvSpPr>
          <p:cNvPr id="4" name="TextBox 3"/>
          <p:cNvSpPr txBox="1"/>
          <p:nvPr/>
        </p:nvSpPr>
        <p:spPr>
          <a:xfrm>
            <a:off x="114300" y="1484784"/>
            <a:ext cx="8915400" cy="401648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700" dirty="0" smtClean="0">
                <a:latin typeface="Palatino Linotype" pitchFamily="18" charset="0"/>
              </a:rPr>
              <a:t>Institute for:</a:t>
            </a:r>
            <a:endParaRPr lang="sr-Latn-RS" sz="1700" dirty="0" smtClean="0">
              <a:latin typeface="Palatino Linotype" pitchFamily="18" charset="0"/>
            </a:endParaRPr>
          </a:p>
          <a:p>
            <a:pPr marL="742950" lvl="1" indent="-285750">
              <a:lnSpc>
                <a:spcPct val="150000"/>
              </a:lnSpc>
              <a:buFont typeface="Arial" panose="020B0604020202020204" pitchFamily="34" charset="0"/>
              <a:buChar char="•"/>
            </a:pPr>
            <a:r>
              <a:rPr lang="en-US" sz="1700" dirty="0" smtClean="0">
                <a:latin typeface="Palatino Linotype" pitchFamily="18" charset="0"/>
              </a:rPr>
              <a:t>Health protection</a:t>
            </a:r>
            <a:endParaRPr lang="sr-Latn-RS" sz="1700" dirty="0" smtClean="0">
              <a:latin typeface="Palatino Linotype" pitchFamily="18" charset="0"/>
            </a:endParaRPr>
          </a:p>
          <a:p>
            <a:pPr marL="742950" lvl="1" indent="-285750">
              <a:lnSpc>
                <a:spcPct val="150000"/>
              </a:lnSpc>
              <a:buFont typeface="Arial" panose="020B0604020202020204" pitchFamily="34" charset="0"/>
              <a:buChar char="•"/>
            </a:pPr>
            <a:r>
              <a:rPr lang="en-US" sz="1700" dirty="0" smtClean="0">
                <a:latin typeface="Palatino Linotype" pitchFamily="18" charset="0"/>
              </a:rPr>
              <a:t>Blood transfusion</a:t>
            </a:r>
            <a:endParaRPr lang="sr-Latn-RS" sz="1700" dirty="0" smtClean="0">
              <a:latin typeface="Palatino Linotype" pitchFamily="18" charset="0"/>
            </a:endParaRPr>
          </a:p>
          <a:p>
            <a:pPr marL="742950" lvl="1" indent="-285750">
              <a:lnSpc>
                <a:spcPct val="150000"/>
              </a:lnSpc>
              <a:buFont typeface="Arial" panose="020B0604020202020204" pitchFamily="34" charset="0"/>
              <a:buChar char="•"/>
            </a:pPr>
            <a:r>
              <a:rPr lang="en-US" sz="1700" dirty="0" smtClean="0">
                <a:latin typeface="Palatino Linotype" pitchFamily="18" charset="0"/>
              </a:rPr>
              <a:t>Labor medicine</a:t>
            </a:r>
            <a:endParaRPr lang="sr-Latn-RS" sz="1700" dirty="0" smtClean="0">
              <a:latin typeface="Palatino Linotype" pitchFamily="18" charset="0"/>
            </a:endParaRPr>
          </a:p>
          <a:p>
            <a:pPr marL="742950" lvl="1" indent="-285750">
              <a:lnSpc>
                <a:spcPct val="150000"/>
              </a:lnSpc>
              <a:buFont typeface="Arial" panose="020B0604020202020204" pitchFamily="34" charset="0"/>
              <a:buChar char="•"/>
            </a:pPr>
            <a:r>
              <a:rPr lang="en-US" sz="1700" dirty="0" smtClean="0">
                <a:latin typeface="Palatino Linotype" pitchFamily="18" charset="0"/>
              </a:rPr>
              <a:t>Virology, vaccines and serums</a:t>
            </a:r>
            <a:endParaRPr lang="sr-Latn-RS" sz="1700" dirty="0" smtClean="0">
              <a:latin typeface="Palatino Linotype" pitchFamily="18" charset="0"/>
            </a:endParaRPr>
          </a:p>
          <a:p>
            <a:pPr marL="742950" lvl="1" indent="-285750">
              <a:lnSpc>
                <a:spcPct val="150000"/>
              </a:lnSpc>
              <a:buFont typeface="Arial" panose="020B0604020202020204" pitchFamily="34" charset="0"/>
              <a:buChar char="•"/>
            </a:pPr>
            <a:r>
              <a:rPr lang="en-US" sz="1700" dirty="0" smtClean="0">
                <a:latin typeface="Palatino Linotype" pitchFamily="18" charset="0"/>
              </a:rPr>
              <a:t>Psychophysiological disorders and speech pathology</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Clinic</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Institutes</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Clinical Hospital Center</a:t>
            </a:r>
            <a:endParaRPr lang="sr-Latn-RS" sz="1700" dirty="0" smtClean="0">
              <a:latin typeface="Palatino Linotype" pitchFamily="18" charset="0"/>
            </a:endParaRPr>
          </a:p>
          <a:p>
            <a:pPr marL="285750" indent="-285750">
              <a:lnSpc>
                <a:spcPct val="150000"/>
              </a:lnSpc>
              <a:buFont typeface="Arial" panose="020B0604020202020204" pitchFamily="34" charset="0"/>
              <a:buChar char="•"/>
            </a:pPr>
            <a:r>
              <a:rPr lang="en-US" sz="1700" dirty="0" smtClean="0">
                <a:latin typeface="Palatino Linotype" pitchFamily="18" charset="0"/>
              </a:rPr>
              <a:t>Clinical </a:t>
            </a:r>
            <a:r>
              <a:rPr lang="en-US" sz="1700" dirty="0" err="1" smtClean="0">
                <a:latin typeface="Palatino Linotype" pitchFamily="18" charset="0"/>
              </a:rPr>
              <a:t>centre</a:t>
            </a:r>
            <a:endParaRPr lang="sr-Latn-RS" sz="1700" b="1" dirty="0">
              <a:latin typeface="Palatino Linotype" pitchFamily="18" charset="0"/>
            </a:endParaRPr>
          </a:p>
        </p:txBody>
      </p:sp>
    </p:spTree>
    <p:extLst>
      <p:ext uri="{BB962C8B-B14F-4D97-AF65-F5344CB8AC3E}">
        <p14:creationId xmlns:p14="http://schemas.microsoft.com/office/powerpoint/2010/main" val="7396522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3086" y="2276872"/>
            <a:ext cx="8915400" cy="2585323"/>
          </a:xfrm>
          <a:prstGeom prst="rect">
            <a:avLst/>
          </a:prstGeom>
          <a:noFill/>
        </p:spPr>
        <p:txBody>
          <a:bodyPr wrap="square" rtlCol="0">
            <a:spAutoFit/>
          </a:bodyPr>
          <a:lstStyle/>
          <a:p>
            <a:pPr marL="285750" indent="-285750">
              <a:lnSpc>
                <a:spcPct val="150000"/>
              </a:lnSpc>
              <a:buFont typeface="Arial" pitchFamily="34" charset="0"/>
              <a:buChar char="•"/>
            </a:pPr>
            <a:r>
              <a:rPr lang="en-US" dirty="0" smtClean="0">
                <a:latin typeface="Palatino Linotype" pitchFamily="18" charset="0"/>
              </a:rPr>
              <a:t>Ministry of Health</a:t>
            </a:r>
            <a:endParaRPr lang="sr-Latn-RS" dirty="0" smtClean="0">
              <a:latin typeface="Palatino Linotype" pitchFamily="18" charset="0"/>
            </a:endParaRPr>
          </a:p>
          <a:p>
            <a:pPr marL="285750" indent="-285750">
              <a:lnSpc>
                <a:spcPct val="150000"/>
              </a:lnSpc>
              <a:buFont typeface="Arial" pitchFamily="34" charset="0"/>
              <a:buChar char="•"/>
            </a:pPr>
            <a:endParaRPr lang="sr-Latn-RS" dirty="0" smtClean="0">
              <a:latin typeface="Palatino Linotype" pitchFamily="18" charset="0"/>
            </a:endParaRPr>
          </a:p>
          <a:p>
            <a:pPr marL="285750" indent="-285750">
              <a:lnSpc>
                <a:spcPct val="150000"/>
              </a:lnSpc>
              <a:buFont typeface="Arial" pitchFamily="34" charset="0"/>
              <a:buChar char="•"/>
            </a:pPr>
            <a:r>
              <a:rPr lang="en-US" dirty="0" smtClean="0">
                <a:latin typeface="Palatino Linotype" pitchFamily="18" charset="0"/>
              </a:rPr>
              <a:t>Institute for Public Health of Serbia "Dr. Milan </a:t>
            </a:r>
            <a:r>
              <a:rPr lang="en-US" dirty="0" err="1" smtClean="0">
                <a:latin typeface="Palatino Linotype" pitchFamily="18" charset="0"/>
              </a:rPr>
              <a:t>Jovanović-Batut</a:t>
            </a:r>
            <a:r>
              <a:rPr lang="en-US" dirty="0" smtClean="0">
                <a:latin typeface="Palatino Linotype" pitchFamily="18" charset="0"/>
              </a:rPr>
              <a:t>„</a:t>
            </a:r>
            <a:endParaRPr lang="sr-Latn-RS" dirty="0" smtClean="0">
              <a:latin typeface="Palatino Linotype" pitchFamily="18" charset="0"/>
            </a:endParaRPr>
          </a:p>
          <a:p>
            <a:pPr marL="285750" indent="-285750">
              <a:lnSpc>
                <a:spcPct val="150000"/>
              </a:lnSpc>
              <a:buFont typeface="Arial" pitchFamily="34" charset="0"/>
              <a:buChar char="•"/>
            </a:pPr>
            <a:endParaRPr lang="sr-Latn-RS" dirty="0" smtClean="0">
              <a:latin typeface="Palatino Linotype" pitchFamily="18" charset="0"/>
            </a:endParaRPr>
          </a:p>
          <a:p>
            <a:pPr marL="285750" indent="-285750">
              <a:lnSpc>
                <a:spcPct val="150000"/>
              </a:lnSpc>
              <a:buFont typeface="Arial" pitchFamily="34" charset="0"/>
              <a:buChar char="•"/>
            </a:pPr>
            <a:r>
              <a:rPr lang="en-US" dirty="0" smtClean="0">
                <a:latin typeface="Palatino Linotype" pitchFamily="18" charset="0"/>
              </a:rPr>
              <a:t>Republic Fund for Health Insurance</a:t>
            </a:r>
            <a:endParaRPr lang="sr-Cyrl-RS" dirty="0">
              <a:latin typeface="Palatino Linotype" pitchFamily="18" charset="0"/>
            </a:endParaRPr>
          </a:p>
          <a:p>
            <a:pPr marL="285750" indent="-285750">
              <a:lnSpc>
                <a:spcPct val="150000"/>
              </a:lnSpc>
              <a:buFont typeface="Arial" pitchFamily="34" charset="0"/>
              <a:buChar char="•"/>
            </a:pPr>
            <a:endParaRPr lang="sr-Cyrl-RS" dirty="0" smtClean="0">
              <a:latin typeface="Palatino Linotype" pitchFamily="18" charset="0"/>
            </a:endParaRPr>
          </a:p>
        </p:txBody>
      </p:sp>
      <p:sp>
        <p:nvSpPr>
          <p:cNvPr id="4" name="Rectangle 2"/>
          <p:cNvSpPr txBox="1">
            <a:spLocks noChangeArrowheads="1"/>
          </p:cNvSpPr>
          <p:nvPr/>
        </p:nvSpPr>
        <p:spPr>
          <a:xfrm>
            <a:off x="0" y="0"/>
            <a:ext cx="9144000" cy="1268760"/>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en-US" sz="3600" b="1" noProof="0" dirty="0" smtClean="0">
                <a:latin typeface="Palatino Linotype" pitchFamily="18" charset="0"/>
              </a:rPr>
              <a:t>Contemporary organization of the healthcare system in Serbia</a:t>
            </a:r>
            <a:endParaRPr lang="en-US" sz="3600" b="1" dirty="0">
              <a:latin typeface="Palatino Linotype" pitchFamily="18" charset="0"/>
            </a:endParaRPr>
          </a:p>
        </p:txBody>
      </p:sp>
    </p:spTree>
    <p:extLst>
      <p:ext uri="{BB962C8B-B14F-4D97-AF65-F5344CB8AC3E}">
        <p14:creationId xmlns:p14="http://schemas.microsoft.com/office/powerpoint/2010/main" val="13239888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620688"/>
            <a:ext cx="8915400" cy="5493812"/>
          </a:xfrm>
          <a:prstGeom prst="rect">
            <a:avLst/>
          </a:prstGeom>
          <a:noFill/>
        </p:spPr>
        <p:txBody>
          <a:bodyPr wrap="square" rtlCol="0">
            <a:spAutoFit/>
          </a:bodyPr>
          <a:lstStyle/>
          <a:p>
            <a:pPr marL="285750" indent="-285750">
              <a:lnSpc>
                <a:spcPct val="150000"/>
              </a:lnSpc>
              <a:buFont typeface="Arial" pitchFamily="34" charset="0"/>
              <a:buChar char="•"/>
            </a:pPr>
            <a:r>
              <a:rPr lang="en-US" b="1" dirty="0" smtClean="0">
                <a:latin typeface="Palatino Linotype" pitchFamily="18" charset="0"/>
              </a:rPr>
              <a:t>Life extension</a:t>
            </a:r>
            <a:endParaRPr lang="sr-Latn-RS" b="1" dirty="0" smtClean="0">
              <a:latin typeface="Palatino Linotype" pitchFamily="18" charset="0"/>
            </a:endParaRPr>
          </a:p>
          <a:p>
            <a:pPr marL="285750" indent="-285750">
              <a:lnSpc>
                <a:spcPct val="150000"/>
              </a:lnSpc>
              <a:buFont typeface="Arial" pitchFamily="34" charset="0"/>
              <a:buChar char="•"/>
            </a:pPr>
            <a:r>
              <a:rPr lang="en-US" b="1" dirty="0" smtClean="0">
                <a:latin typeface="Palatino Linotype" pitchFamily="18" charset="0"/>
              </a:rPr>
              <a:t>Stopping the decline in natural growth</a:t>
            </a:r>
            <a:endParaRPr lang="sr-Latn-RS" b="1" dirty="0" smtClean="0">
              <a:latin typeface="Palatino Linotype" pitchFamily="18" charset="0"/>
            </a:endParaRPr>
          </a:p>
          <a:p>
            <a:pPr marL="285750" indent="-285750">
              <a:lnSpc>
                <a:spcPct val="150000"/>
              </a:lnSpc>
              <a:buFont typeface="Arial" pitchFamily="34" charset="0"/>
              <a:buChar char="•"/>
            </a:pPr>
            <a:r>
              <a:rPr lang="en-US" b="1" dirty="0" smtClean="0">
                <a:latin typeface="Palatino Linotype" pitchFamily="18" charset="0"/>
              </a:rPr>
              <a:t>Reduction of infant mortality</a:t>
            </a:r>
            <a:endParaRPr lang="sr-Latn-RS" b="1" dirty="0" smtClean="0">
              <a:latin typeface="Palatino Linotype" pitchFamily="18" charset="0"/>
            </a:endParaRPr>
          </a:p>
          <a:p>
            <a:pPr marL="285750" indent="-285750">
              <a:lnSpc>
                <a:spcPct val="150000"/>
              </a:lnSpc>
              <a:buFont typeface="Arial" pitchFamily="34" charset="0"/>
              <a:buChar char="•"/>
            </a:pPr>
            <a:r>
              <a:rPr lang="en-US" b="1" dirty="0" smtClean="0">
                <a:latin typeface="Palatino Linotype" pitchFamily="18" charset="0"/>
              </a:rPr>
              <a:t>Reduction of illness in the population</a:t>
            </a:r>
            <a:endParaRPr lang="sr-Latn-RS" b="1" dirty="0" smtClean="0">
              <a:latin typeface="Palatino Linotype" pitchFamily="18" charset="0"/>
            </a:endParaRPr>
          </a:p>
          <a:p>
            <a:pPr marL="285750" indent="-285750">
              <a:lnSpc>
                <a:spcPct val="150000"/>
              </a:lnSpc>
              <a:buFont typeface="Arial" pitchFamily="34" charset="0"/>
              <a:buChar char="•"/>
            </a:pPr>
            <a:r>
              <a:rPr lang="en-US" b="1" dirty="0" smtClean="0">
                <a:latin typeface="Palatino Linotype" pitchFamily="18" charset="0"/>
              </a:rPr>
              <a:t>Lowering the rate of illness from infectious diseases</a:t>
            </a:r>
            <a:endParaRPr lang="sr-Latn-RS" b="1" dirty="0" smtClean="0">
              <a:latin typeface="Palatino Linotype" pitchFamily="18" charset="0"/>
            </a:endParaRPr>
          </a:p>
          <a:p>
            <a:pPr marL="285750" indent="-285750">
              <a:lnSpc>
                <a:spcPct val="150000"/>
              </a:lnSpc>
              <a:buFont typeface="Arial" pitchFamily="34" charset="0"/>
              <a:buChar char="•"/>
            </a:pPr>
            <a:r>
              <a:rPr lang="en-US" b="1" dirty="0" smtClean="0">
                <a:latin typeface="Palatino Linotype" pitchFamily="18" charset="0"/>
              </a:rPr>
              <a:t>Stopping the rate of increase in disability and absence from work due to temporary inability to work</a:t>
            </a:r>
            <a:endParaRPr lang="sr-Latn-RS" b="1" dirty="0" smtClean="0">
              <a:latin typeface="Palatino Linotype" pitchFamily="18" charset="0"/>
            </a:endParaRPr>
          </a:p>
          <a:p>
            <a:pPr marL="285750" indent="-285750">
              <a:lnSpc>
                <a:spcPct val="150000"/>
              </a:lnSpc>
              <a:buFont typeface="Arial" pitchFamily="34" charset="0"/>
              <a:buChar char="•"/>
            </a:pPr>
            <a:r>
              <a:rPr lang="en-US" b="1" dirty="0" smtClean="0">
                <a:latin typeface="Palatino Linotype" pitchFamily="18" charset="0"/>
              </a:rPr>
              <a:t>Ensuring uniform conditions for the implementation of mandatory types of health care</a:t>
            </a:r>
            <a:endParaRPr lang="sr-Latn-RS" b="1" dirty="0" smtClean="0">
              <a:latin typeface="Palatino Linotype" pitchFamily="18" charset="0"/>
            </a:endParaRPr>
          </a:p>
          <a:p>
            <a:pPr marL="285750" indent="-285750">
              <a:lnSpc>
                <a:spcPct val="150000"/>
              </a:lnSpc>
              <a:buFont typeface="Arial" pitchFamily="34" charset="0"/>
              <a:buChar char="•"/>
            </a:pPr>
            <a:r>
              <a:rPr lang="en-US" b="1" dirty="0" smtClean="0">
                <a:latin typeface="Palatino Linotype" pitchFamily="18" charset="0"/>
              </a:rPr>
              <a:t>Encouraging the development of healthcare in underdeveloped areas</a:t>
            </a:r>
            <a:endParaRPr lang="sr-Latn-RS" b="1" dirty="0" smtClean="0">
              <a:latin typeface="Palatino Linotype" pitchFamily="18" charset="0"/>
            </a:endParaRPr>
          </a:p>
          <a:p>
            <a:pPr marL="285750" indent="-285750">
              <a:lnSpc>
                <a:spcPct val="150000"/>
              </a:lnSpc>
              <a:buFont typeface="Arial" pitchFamily="34" charset="0"/>
              <a:buChar char="•"/>
            </a:pPr>
            <a:r>
              <a:rPr lang="en-US" b="1" dirty="0" smtClean="0">
                <a:latin typeface="Palatino Linotype" pitchFamily="18" charset="0"/>
              </a:rPr>
              <a:t>Ensuring the conditions for meeting common needs and interests in the field of health care</a:t>
            </a:r>
            <a:endParaRPr lang="sr-Latn-RS" b="1" dirty="0" smtClean="0">
              <a:latin typeface="Palatino Linotype" pitchFamily="18" charset="0"/>
            </a:endParaRPr>
          </a:p>
          <a:p>
            <a:pPr marL="285750" indent="-285750">
              <a:lnSpc>
                <a:spcPct val="150000"/>
              </a:lnSpc>
              <a:buFont typeface="Arial" pitchFamily="34" charset="0"/>
              <a:buChar char="•"/>
            </a:pPr>
            <a:r>
              <a:rPr lang="en-US" b="1" dirty="0" smtClean="0">
                <a:latin typeface="Palatino Linotype" pitchFamily="18" charset="0"/>
              </a:rPr>
              <a:t>Planned development of healthcare activities</a:t>
            </a:r>
            <a:endParaRPr lang="sr-Cyrl-RS" b="1" dirty="0" smtClean="0">
              <a:latin typeface="Palatino Linotype" pitchFamily="18" charset="0"/>
            </a:endParaRPr>
          </a:p>
        </p:txBody>
      </p:sp>
      <p:sp>
        <p:nvSpPr>
          <p:cNvPr id="5"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 should enable: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13239888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37" y="908720"/>
            <a:ext cx="8915400" cy="5909310"/>
          </a:xfrm>
          <a:prstGeom prst="rect">
            <a:avLst/>
          </a:prstGeom>
          <a:noFill/>
        </p:spPr>
        <p:txBody>
          <a:bodyPr wrap="square" rtlCol="0">
            <a:spAutoFit/>
          </a:bodyPr>
          <a:lstStyle/>
          <a:p>
            <a:pPr marL="285750" indent="-285750">
              <a:lnSpc>
                <a:spcPct val="150000"/>
              </a:lnSpc>
              <a:buFont typeface="Arial" pitchFamily="34" charset="0"/>
              <a:buChar char="•"/>
            </a:pPr>
            <a:r>
              <a:rPr lang="en-US" b="1" dirty="0">
                <a:latin typeface="Palatino Linotype" panose="02040502050505030304" pitchFamily="18" charset="0"/>
              </a:rPr>
              <a:t>Health is a state of complete physical, mental and social well-being and not merely the absence of disease or infirmity</a:t>
            </a:r>
            <a:r>
              <a:rPr lang="en-US" b="1" dirty="0" smtClean="0">
                <a:latin typeface="Palatino Linotype" panose="02040502050505030304" pitchFamily="18" charset="0"/>
              </a:rPr>
              <a:t>.</a:t>
            </a:r>
            <a:endParaRPr lang="sr-Latn-RS" b="1" dirty="0" smtClean="0">
              <a:latin typeface="Palatino Linotype" panose="02040502050505030304" pitchFamily="18" charset="0"/>
            </a:endParaRPr>
          </a:p>
          <a:p>
            <a:pPr>
              <a:lnSpc>
                <a:spcPct val="150000"/>
              </a:lnSpc>
            </a:pPr>
            <a:endParaRPr lang="sr-Latn-RS" b="1" dirty="0" smtClean="0">
              <a:latin typeface="Palatino Linotype" panose="02040502050505030304" pitchFamily="18" charset="0"/>
            </a:endParaRPr>
          </a:p>
          <a:p>
            <a:pPr marL="285750" indent="-285750">
              <a:lnSpc>
                <a:spcPct val="150000"/>
              </a:lnSpc>
              <a:buFont typeface="Arial" pitchFamily="34" charset="0"/>
              <a:buChar char="•"/>
            </a:pPr>
            <a:r>
              <a:rPr lang="en-US" dirty="0" smtClean="0">
                <a:latin typeface="Palatino Linotype" pitchFamily="18" charset="0"/>
              </a:rPr>
              <a:t>Contemporary understanding of health: a social and biological category arising from the dynamic balance of man and his environment</a:t>
            </a:r>
            <a:endParaRPr lang="sr-Latn-RS" dirty="0" smtClean="0">
              <a:latin typeface="Palatino Linotype" pitchFamily="18" charset="0"/>
            </a:endParaRPr>
          </a:p>
          <a:p>
            <a:pPr marL="285750" indent="-285750">
              <a:lnSpc>
                <a:spcPct val="150000"/>
              </a:lnSpc>
              <a:buFont typeface="Arial" pitchFamily="34" charset="0"/>
              <a:buChar char="•"/>
            </a:pPr>
            <a:endParaRPr lang="sr-Latn-RS" dirty="0" smtClean="0">
              <a:latin typeface="Palatino Linotype" pitchFamily="18" charset="0"/>
            </a:endParaRPr>
          </a:p>
          <a:p>
            <a:pPr marL="285750" indent="-285750">
              <a:lnSpc>
                <a:spcPct val="150000"/>
              </a:lnSpc>
              <a:buFont typeface="Arial" pitchFamily="34" charset="0"/>
              <a:buChar char="•"/>
            </a:pPr>
            <a:r>
              <a:rPr lang="en-US" dirty="0" smtClean="0">
                <a:latin typeface="Palatino Linotype" pitchFamily="18" charset="0"/>
              </a:rPr>
              <a:t>Health is the result of internal and external factors</a:t>
            </a:r>
            <a:endParaRPr lang="sr-Latn-RS" dirty="0" smtClean="0">
              <a:latin typeface="Palatino Linotype" pitchFamily="18" charset="0"/>
            </a:endParaRPr>
          </a:p>
          <a:p>
            <a:pPr marL="285750" indent="-285750">
              <a:lnSpc>
                <a:spcPct val="150000"/>
              </a:lnSpc>
              <a:buFont typeface="Arial" pitchFamily="34" charset="0"/>
              <a:buChar char="•"/>
            </a:pPr>
            <a:endParaRPr lang="sr-Latn-RS" dirty="0" smtClean="0">
              <a:latin typeface="Palatino Linotype" pitchFamily="18" charset="0"/>
            </a:endParaRPr>
          </a:p>
          <a:p>
            <a:pPr marL="285750" indent="-285750">
              <a:lnSpc>
                <a:spcPct val="150000"/>
              </a:lnSpc>
              <a:buFont typeface="Arial" pitchFamily="34" charset="0"/>
              <a:buChar char="•"/>
            </a:pPr>
            <a:r>
              <a:rPr lang="sr-Latn-RS" dirty="0" smtClean="0">
                <a:latin typeface="Palatino Linotype" pitchFamily="18" charset="0"/>
              </a:rPr>
              <a:t>T</a:t>
            </a:r>
            <a:r>
              <a:rPr lang="en-US" dirty="0" smtClean="0">
                <a:latin typeface="Palatino Linotype" pitchFamily="18" charset="0"/>
              </a:rPr>
              <a:t>he enjoyment of the highest attainable standard of health is one of the fundamental rights of every human being without distinction of race, religion, political belief, economic or social condition.</a:t>
            </a:r>
            <a:endParaRPr lang="sr-Latn-RS" dirty="0" smtClean="0">
              <a:latin typeface="Palatino Linotype" pitchFamily="18" charset="0"/>
            </a:endParaRPr>
          </a:p>
          <a:p>
            <a:pPr marL="285750" indent="-285750">
              <a:lnSpc>
                <a:spcPct val="150000"/>
              </a:lnSpc>
              <a:buFont typeface="Arial" pitchFamily="34" charset="0"/>
              <a:buChar char="•"/>
            </a:pPr>
            <a:endParaRPr lang="sr-Latn-RS" dirty="0" smtClean="0">
              <a:latin typeface="Palatino Linotype" pitchFamily="18" charset="0"/>
            </a:endParaRPr>
          </a:p>
          <a:p>
            <a:pPr marL="285750" indent="-285750">
              <a:lnSpc>
                <a:spcPct val="150000"/>
              </a:lnSpc>
              <a:buFont typeface="Arial" pitchFamily="34" charset="0"/>
              <a:buChar char="•"/>
            </a:pPr>
            <a:r>
              <a:rPr lang="en-US" dirty="0" smtClean="0">
                <a:latin typeface="Palatino Linotype" pitchFamily="18" charset="0"/>
              </a:rPr>
              <a:t>The health of all peoples is fundamental to the attainment of peace and security and is dependent on the fullest co-operation of individuals and States.</a:t>
            </a:r>
            <a:endParaRPr lang="sr-Cyrl-RS" dirty="0" smtClean="0">
              <a:latin typeface="Palatino Linotype" pitchFamily="18" charset="0"/>
            </a:endParaRPr>
          </a:p>
        </p:txBody>
      </p:sp>
      <p:sp>
        <p:nvSpPr>
          <p:cNvPr id="5"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13239888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412776"/>
            <a:ext cx="8915400" cy="4662815"/>
          </a:xfrm>
          <a:prstGeom prst="rect">
            <a:avLst/>
          </a:prstGeom>
          <a:noFill/>
        </p:spPr>
        <p:txBody>
          <a:bodyPr wrap="square" rtlCol="0">
            <a:spAutoFit/>
          </a:bodyPr>
          <a:lstStyle/>
          <a:p>
            <a:pPr marL="285750" indent="-285750">
              <a:lnSpc>
                <a:spcPct val="150000"/>
              </a:lnSpc>
              <a:buFont typeface="Arial" pitchFamily="34" charset="0"/>
              <a:buChar char="•"/>
            </a:pPr>
            <a:r>
              <a:rPr lang="en-US" b="1" dirty="0" smtClean="0">
                <a:latin typeface="Palatino Linotype" pitchFamily="18" charset="0"/>
              </a:rPr>
              <a:t>Environment</a:t>
            </a:r>
            <a:r>
              <a:rPr lang="en-US" dirty="0" smtClean="0">
                <a:latin typeface="Palatino Linotype" pitchFamily="18" charset="0"/>
              </a:rPr>
              <a:t>: a set of all external influences that determine the life and development of individuals, forming at the same time their behavior</a:t>
            </a:r>
            <a:endParaRPr lang="sr-Latn-RS" dirty="0" smtClean="0">
              <a:latin typeface="Palatino Linotype" pitchFamily="18" charset="0"/>
            </a:endParaRPr>
          </a:p>
          <a:p>
            <a:pPr marL="285750" indent="-285750">
              <a:lnSpc>
                <a:spcPct val="150000"/>
              </a:lnSpc>
              <a:buFont typeface="Arial" pitchFamily="34" charset="0"/>
              <a:buChar char="•"/>
            </a:pPr>
            <a:r>
              <a:rPr lang="en-US" b="1" dirty="0" smtClean="0">
                <a:latin typeface="Palatino Linotype" pitchFamily="18" charset="0"/>
              </a:rPr>
              <a:t>Stressors</a:t>
            </a:r>
            <a:r>
              <a:rPr lang="en-US" dirty="0" smtClean="0">
                <a:latin typeface="Palatino Linotype" pitchFamily="18" charset="0"/>
              </a:rPr>
              <a:t>:</a:t>
            </a:r>
            <a:r>
              <a:rPr lang="sr-Latn-RS" dirty="0" smtClean="0">
                <a:latin typeface="Palatino Linotype" pitchFamily="18" charset="0"/>
              </a:rPr>
              <a:t> </a:t>
            </a:r>
            <a:endParaRPr lang="sr-Latn-RS" dirty="0">
              <a:latin typeface="Palatino Linotype" pitchFamily="18" charset="0"/>
            </a:endParaRPr>
          </a:p>
          <a:p>
            <a:pPr marL="742950" lvl="1" indent="-285750">
              <a:lnSpc>
                <a:spcPct val="150000"/>
              </a:lnSpc>
              <a:buFont typeface="Arial" pitchFamily="34" charset="0"/>
              <a:buChar char="•"/>
            </a:pPr>
            <a:r>
              <a:rPr lang="en-US" dirty="0" smtClean="0">
                <a:latin typeface="Palatino Linotype" pitchFamily="18" charset="0"/>
              </a:rPr>
              <a:t>Personal characteristics of man</a:t>
            </a:r>
            <a:endParaRPr lang="sr-Latn-RS" dirty="0" smtClean="0">
              <a:latin typeface="Palatino Linotype" pitchFamily="18" charset="0"/>
            </a:endParaRPr>
          </a:p>
          <a:p>
            <a:pPr marL="742950" lvl="1" indent="-285750">
              <a:lnSpc>
                <a:spcPct val="150000"/>
              </a:lnSpc>
              <a:buFont typeface="Arial" pitchFamily="34" charset="0"/>
              <a:buChar char="•"/>
            </a:pPr>
            <a:r>
              <a:rPr lang="en-US" dirty="0" smtClean="0">
                <a:latin typeface="Palatino Linotype" pitchFamily="18" charset="0"/>
              </a:rPr>
              <a:t>Previous and present illnesses</a:t>
            </a:r>
            <a:endParaRPr lang="sr-Latn-RS" dirty="0" smtClean="0">
              <a:latin typeface="Palatino Linotype" pitchFamily="18" charset="0"/>
            </a:endParaRPr>
          </a:p>
          <a:p>
            <a:pPr marL="742950" lvl="1" indent="-285750">
              <a:lnSpc>
                <a:spcPct val="150000"/>
              </a:lnSpc>
              <a:buFont typeface="Arial" pitchFamily="34" charset="0"/>
              <a:buChar char="•"/>
            </a:pPr>
            <a:r>
              <a:rPr lang="en-US" dirty="0" smtClean="0">
                <a:latin typeface="Palatino Linotype" pitchFamily="18" charset="0"/>
              </a:rPr>
              <a:t>Habits</a:t>
            </a:r>
            <a:endParaRPr lang="sr-Latn-RS" dirty="0" smtClean="0">
              <a:latin typeface="Palatino Linotype" pitchFamily="18" charset="0"/>
            </a:endParaRPr>
          </a:p>
          <a:p>
            <a:pPr marL="742950" lvl="1" indent="-285750">
              <a:lnSpc>
                <a:spcPct val="150000"/>
              </a:lnSpc>
              <a:buFont typeface="Arial" pitchFamily="34" charset="0"/>
              <a:buChar char="•"/>
            </a:pPr>
            <a:r>
              <a:rPr lang="en-US" dirty="0" smtClean="0">
                <a:latin typeface="Palatino Linotype" pitchFamily="18" charset="0"/>
              </a:rPr>
              <a:t>Insufficient physical activity, poor diet and hygiene</a:t>
            </a:r>
            <a:endParaRPr lang="sr-Latn-RS" dirty="0" smtClean="0">
              <a:latin typeface="Palatino Linotype" pitchFamily="18" charset="0"/>
            </a:endParaRPr>
          </a:p>
          <a:p>
            <a:pPr marL="742950" lvl="1" indent="-285750">
              <a:lnSpc>
                <a:spcPct val="150000"/>
              </a:lnSpc>
              <a:buFont typeface="Arial" pitchFamily="34" charset="0"/>
              <a:buChar char="•"/>
            </a:pPr>
            <a:r>
              <a:rPr lang="en-US" dirty="0" smtClean="0">
                <a:latin typeface="Palatino Linotype" pitchFamily="18" charset="0"/>
              </a:rPr>
              <a:t>Level of education, marital status, occupation</a:t>
            </a:r>
            <a:endParaRPr lang="sr-Latn-RS" dirty="0" smtClean="0">
              <a:latin typeface="Palatino Linotype" pitchFamily="18" charset="0"/>
            </a:endParaRPr>
          </a:p>
          <a:p>
            <a:pPr marL="742950" lvl="1" indent="-285750">
              <a:lnSpc>
                <a:spcPct val="150000"/>
              </a:lnSpc>
              <a:buFont typeface="Arial" pitchFamily="34" charset="0"/>
              <a:buChar char="•"/>
            </a:pPr>
            <a:r>
              <a:rPr lang="en-US" dirty="0" smtClean="0">
                <a:latin typeface="Palatino Linotype" pitchFamily="18" charset="0"/>
              </a:rPr>
              <a:t>The physical environment of man</a:t>
            </a:r>
            <a:endParaRPr lang="sr-Latn-RS" dirty="0" smtClean="0">
              <a:latin typeface="Palatino Linotype" pitchFamily="18" charset="0"/>
            </a:endParaRPr>
          </a:p>
          <a:p>
            <a:pPr marL="742950" lvl="1" indent="-285750">
              <a:lnSpc>
                <a:spcPct val="150000"/>
              </a:lnSpc>
              <a:buFont typeface="Arial" pitchFamily="34" charset="0"/>
              <a:buChar char="•"/>
            </a:pPr>
            <a:r>
              <a:rPr lang="en-US" dirty="0" smtClean="0">
                <a:latin typeface="Palatino Linotype" pitchFamily="18" charset="0"/>
              </a:rPr>
              <a:t>Biological environment of man</a:t>
            </a:r>
            <a:endParaRPr lang="sr-Latn-RS" dirty="0" smtClean="0">
              <a:latin typeface="Palatino Linotype" pitchFamily="18" charset="0"/>
            </a:endParaRPr>
          </a:p>
          <a:p>
            <a:pPr marL="742950" lvl="1" indent="-285750">
              <a:lnSpc>
                <a:spcPct val="150000"/>
              </a:lnSpc>
              <a:buFont typeface="Arial" pitchFamily="34" charset="0"/>
              <a:buChar char="•"/>
            </a:pPr>
            <a:r>
              <a:rPr lang="en-US" dirty="0" smtClean="0">
                <a:latin typeface="Palatino Linotype" pitchFamily="18" charset="0"/>
              </a:rPr>
              <a:t>Social and social environment of man</a:t>
            </a:r>
            <a:endParaRPr lang="sr-Cyrl-RS" dirty="0" smtClean="0">
              <a:latin typeface="Palatino Linotype" pitchFamily="18" charset="0"/>
            </a:endParaRPr>
          </a:p>
        </p:txBody>
      </p:sp>
      <p:sp>
        <p:nvSpPr>
          <p:cNvPr id="5"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dirty="0" smtClean="0">
                <a:latin typeface="Palatino Linotype" pitchFamily="18" charset="0"/>
              </a:rPr>
              <a:t>ENVIROMENT AND</a:t>
            </a:r>
            <a:r>
              <a:rPr lang="sr-Latn-RS" sz="3600" b="1" noProof="0" dirty="0" smtClean="0">
                <a:latin typeface="Palatino Linotype" pitchFamily="18" charset="0"/>
              </a:rPr>
              <a:t> HEALTH</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13239888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556792"/>
            <a:ext cx="7848872" cy="2585323"/>
          </a:xfrm>
          <a:prstGeom prst="rect">
            <a:avLst/>
          </a:prstGeom>
        </p:spPr>
        <p:txBody>
          <a:bodyPr wrap="square">
            <a:spAutoFit/>
          </a:bodyPr>
          <a:lstStyle/>
          <a:p>
            <a:pPr marL="285750" indent="-285750">
              <a:buFont typeface="Arial" panose="020B0604020202020204" pitchFamily="34" charset="0"/>
              <a:buChar char="•"/>
            </a:pPr>
            <a:r>
              <a:rPr lang="en-US" dirty="0" smtClean="0">
                <a:latin typeface="Palatino Linotype" panose="02040502050505030304" pitchFamily="18" charset="0"/>
              </a:rPr>
              <a:t>The health system is an organized system that represents a set of certain elements in which health activities are performed at different levels of health care (</a:t>
            </a:r>
            <a:r>
              <a:rPr lang="en-US" dirty="0" err="1" smtClean="0">
                <a:latin typeface="Palatino Linotype" panose="02040502050505030304" pitchFamily="18" charset="0"/>
              </a:rPr>
              <a:t>eg</a:t>
            </a:r>
            <a:r>
              <a:rPr lang="en-US" dirty="0" smtClean="0">
                <a:latin typeface="Palatino Linotype" panose="02040502050505030304" pitchFamily="18" charset="0"/>
              </a:rPr>
              <a:t> clinical centers, clinical hospital centers, hospitals, health centers, pharmacies, institutes and institutes).</a:t>
            </a:r>
            <a:endParaRPr lang="sr-Latn-RS" dirty="0" smtClean="0">
              <a:latin typeface="Palatino Linotype" panose="02040502050505030304" pitchFamily="18" charset="0"/>
            </a:endParaRPr>
          </a:p>
          <a:p>
            <a:pPr marL="285750" indent="-285750">
              <a:buFont typeface="Arial" panose="020B0604020202020204" pitchFamily="34" charset="0"/>
              <a:buChar char="•"/>
            </a:pPr>
            <a:endParaRPr lang="sr-Latn-RS" dirty="0" smtClean="0">
              <a:latin typeface="Palatino Linotype" panose="02040502050505030304" pitchFamily="18" charset="0"/>
            </a:endParaRPr>
          </a:p>
          <a:p>
            <a:pPr marL="285750" indent="-285750">
              <a:buFont typeface="Arial" panose="020B0604020202020204" pitchFamily="34" charset="0"/>
              <a:buChar char="•"/>
            </a:pPr>
            <a:r>
              <a:rPr lang="en-US" dirty="0" smtClean="0">
                <a:latin typeface="Palatino Linotype" panose="02040502050505030304" pitchFamily="18" charset="0"/>
              </a:rPr>
              <a:t>In addition to the aforementioned organizations, the health system also includes sectors, institutions, and ministries that have multiple activities and responsibilities, the main purpose of which is to preserve and improve the health of the population.</a:t>
            </a:r>
            <a:endParaRPr lang="sr-Latn-RS" dirty="0" smtClean="0">
              <a:latin typeface="Palatino Linotype" panose="02040502050505030304" pitchFamily="18" charset="0"/>
            </a:endParaRPr>
          </a:p>
        </p:txBody>
      </p:sp>
      <p:sp>
        <p:nvSpPr>
          <p:cNvPr id="3"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84124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556792"/>
            <a:ext cx="7848872" cy="3139321"/>
          </a:xfrm>
          <a:prstGeom prst="rect">
            <a:avLst/>
          </a:prstGeom>
        </p:spPr>
        <p:txBody>
          <a:bodyPr wrap="square">
            <a:spAutoFit/>
          </a:bodyPr>
          <a:lstStyle/>
          <a:p>
            <a:pPr marL="285750" indent="-285750">
              <a:buFont typeface="Arial" panose="020B0604020202020204" pitchFamily="34" charset="0"/>
              <a:buChar char="•"/>
            </a:pPr>
            <a:r>
              <a:rPr lang="en-US" dirty="0" smtClean="0">
                <a:latin typeface="Palatino Linotype" panose="02040502050505030304" pitchFamily="18" charset="0"/>
              </a:rPr>
              <a:t>The improvement of health through the health system does not refer only to health, but also through the influence on factors that directly contribute to health</a:t>
            </a:r>
            <a:r>
              <a:rPr lang="sr-Latn-RS" dirty="0" smtClean="0">
                <a:latin typeface="Palatino Linotype" panose="02040502050505030304" pitchFamily="18" charset="0"/>
              </a:rPr>
              <a:t>. </a:t>
            </a:r>
            <a:endParaRPr lang="sr-Latn-RS" dirty="0">
              <a:latin typeface="Palatino Linotype" panose="02040502050505030304" pitchFamily="18" charset="0"/>
            </a:endParaRPr>
          </a:p>
          <a:p>
            <a:pPr marL="285750" indent="-285750">
              <a:buFont typeface="Arial" panose="020B0604020202020204" pitchFamily="34" charset="0"/>
              <a:buChar char="•"/>
            </a:pPr>
            <a:endParaRPr lang="sr-Latn-RS" dirty="0" smtClean="0">
              <a:latin typeface="Palatino Linotype" panose="02040502050505030304" pitchFamily="18" charset="0"/>
            </a:endParaRPr>
          </a:p>
          <a:p>
            <a:endParaRPr lang="sr-Latn-RS" dirty="0" smtClean="0">
              <a:latin typeface="Palatino Linotype" panose="02040502050505030304" pitchFamily="18" charset="0"/>
            </a:endParaRPr>
          </a:p>
          <a:p>
            <a:pPr marL="285750" indent="-285750">
              <a:buFont typeface="Arial" panose="020B0604020202020204" pitchFamily="34" charset="0"/>
              <a:buChar char="•"/>
            </a:pPr>
            <a:r>
              <a:rPr lang="en-US" dirty="0" smtClean="0">
                <a:latin typeface="Palatino Linotype" panose="02040502050505030304" pitchFamily="18" charset="0"/>
              </a:rPr>
              <a:t>The health status of an individual depends on</a:t>
            </a:r>
            <a:r>
              <a:rPr lang="sr-Latn-RS" dirty="0" smtClean="0">
                <a:latin typeface="Palatino Linotype" panose="02040502050505030304" pitchFamily="18" charset="0"/>
              </a:rPr>
              <a:t>: </a:t>
            </a:r>
          </a:p>
          <a:p>
            <a:endParaRPr lang="sr-Latn-RS" dirty="0" smtClean="0">
              <a:latin typeface="Palatino Linotype" panose="02040502050505030304" pitchFamily="18" charset="0"/>
            </a:endParaRPr>
          </a:p>
          <a:p>
            <a:pPr marL="742950" lvl="1" indent="-285750">
              <a:buFont typeface="Arial" panose="020B0604020202020204" pitchFamily="34" charset="0"/>
              <a:buChar char="•"/>
            </a:pPr>
            <a:r>
              <a:rPr lang="en-US" b="1" dirty="0" smtClean="0">
                <a:latin typeface="Palatino Linotype" panose="02040502050505030304" pitchFamily="18" charset="0"/>
              </a:rPr>
              <a:t>the individual </a:t>
            </a:r>
            <a:r>
              <a:rPr lang="en-US" dirty="0" smtClean="0">
                <a:latin typeface="Palatino Linotype" panose="02040502050505030304" pitchFamily="18" charset="0"/>
              </a:rPr>
              <a:t>(biological factors and lifestyle factors),</a:t>
            </a:r>
            <a:endParaRPr lang="sr-Latn-RS" dirty="0" smtClean="0">
              <a:latin typeface="Palatino Linotype" panose="02040502050505030304" pitchFamily="18" charset="0"/>
            </a:endParaRPr>
          </a:p>
          <a:p>
            <a:pPr marL="742950" lvl="1" indent="-285750">
              <a:buFont typeface="Arial" panose="020B0604020202020204" pitchFamily="34" charset="0"/>
              <a:buChar char="•"/>
            </a:pPr>
            <a:r>
              <a:rPr lang="en-US" b="1" dirty="0" smtClean="0">
                <a:latin typeface="Palatino Linotype" panose="02040502050505030304" pitchFamily="18" charset="0"/>
              </a:rPr>
              <a:t>the activities and procedures of the health system</a:t>
            </a:r>
            <a:r>
              <a:rPr lang="en-US" dirty="0" smtClean="0">
                <a:latin typeface="Palatino Linotype" panose="02040502050505030304" pitchFamily="18" charset="0"/>
              </a:rPr>
              <a:t> (screening tests, examinations, maintenance of the functionality of diagnostic devices in health institutions).</a:t>
            </a:r>
            <a:endParaRPr lang="en-US" dirty="0">
              <a:latin typeface="Palatino Linotype" panose="02040502050505030304" pitchFamily="18" charset="0"/>
            </a:endParaRPr>
          </a:p>
        </p:txBody>
      </p:sp>
      <p:sp>
        <p:nvSpPr>
          <p:cNvPr id="3"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6486453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556792"/>
            <a:ext cx="7848872" cy="3139321"/>
          </a:xfrm>
          <a:prstGeom prst="rect">
            <a:avLst/>
          </a:prstGeom>
        </p:spPr>
        <p:txBody>
          <a:bodyPr wrap="square">
            <a:spAutoFit/>
          </a:bodyPr>
          <a:lstStyle/>
          <a:p>
            <a:pPr marL="285750" indent="-285750">
              <a:buFont typeface="Arial" panose="020B0604020202020204" pitchFamily="34" charset="0"/>
              <a:buChar char="•"/>
            </a:pPr>
            <a:r>
              <a:rPr lang="sr-Latn-RS" dirty="0">
                <a:latin typeface="Palatino Linotype" panose="02040502050505030304" pitchFamily="18" charset="0"/>
              </a:rPr>
              <a:t>T</a:t>
            </a:r>
            <a:r>
              <a:rPr lang="en-US" dirty="0" smtClean="0">
                <a:latin typeface="Palatino Linotype" panose="02040502050505030304" pitchFamily="18" charset="0"/>
              </a:rPr>
              <a:t>he health system is a multi-sector organization</a:t>
            </a:r>
            <a:r>
              <a:rPr lang="sr-Latn-RS" dirty="0" smtClean="0">
                <a:latin typeface="Palatino Linotype" panose="02040502050505030304" pitchFamily="18" charset="0"/>
              </a:rPr>
              <a:t>. </a:t>
            </a:r>
          </a:p>
          <a:p>
            <a:pPr marL="285750" indent="-285750">
              <a:buFont typeface="Arial" panose="020B0604020202020204" pitchFamily="34" charset="0"/>
              <a:buChar char="•"/>
            </a:pPr>
            <a:endParaRPr lang="sr-Latn-RS" dirty="0" smtClean="0">
              <a:latin typeface="Palatino Linotype" panose="02040502050505030304" pitchFamily="18" charset="0"/>
            </a:endParaRPr>
          </a:p>
          <a:p>
            <a:pPr marL="285750" indent="-285750">
              <a:buFont typeface="Arial" panose="020B0604020202020204" pitchFamily="34" charset="0"/>
              <a:buChar char="•"/>
            </a:pPr>
            <a:r>
              <a:rPr lang="sr-Latn-RS" dirty="0" smtClean="0">
                <a:latin typeface="Palatino Linotype" panose="02040502050505030304" pitchFamily="18" charset="0"/>
              </a:rPr>
              <a:t>F</a:t>
            </a:r>
            <a:r>
              <a:rPr lang="en-US" dirty="0" smtClean="0">
                <a:latin typeface="Palatino Linotype" panose="02040502050505030304" pitchFamily="18" charset="0"/>
              </a:rPr>
              <a:t>or the efficiency of health system and the achievement of certain goals, a good coordination of the constituent elements and their functionality is necessary.</a:t>
            </a:r>
            <a:endParaRPr lang="sr-Latn-RS" dirty="0" smtClean="0">
              <a:latin typeface="Palatino Linotype" panose="02040502050505030304" pitchFamily="18" charset="0"/>
            </a:endParaRPr>
          </a:p>
          <a:p>
            <a:pPr marL="285750" indent="-285750">
              <a:buFont typeface="Arial" panose="020B0604020202020204" pitchFamily="34" charset="0"/>
              <a:buChar char="•"/>
            </a:pPr>
            <a:endParaRPr lang="sr-Latn-RS" dirty="0" smtClean="0">
              <a:latin typeface="Palatino Linotype" panose="02040502050505030304" pitchFamily="18" charset="0"/>
            </a:endParaRPr>
          </a:p>
          <a:p>
            <a:pPr marL="285750" indent="-285750">
              <a:buFont typeface="Arial" panose="020B0604020202020204" pitchFamily="34" charset="0"/>
              <a:buChar char="•"/>
            </a:pPr>
            <a:r>
              <a:rPr lang="en-US" dirty="0" smtClean="0">
                <a:latin typeface="Palatino Linotype" panose="02040502050505030304" pitchFamily="18" charset="0"/>
              </a:rPr>
              <a:t>Dysfunctionality in one of these elements consequently reduces the efficiency of the entire health system.</a:t>
            </a:r>
            <a:endParaRPr lang="sr-Latn-RS" dirty="0" smtClean="0">
              <a:latin typeface="Palatino Linotype" panose="02040502050505030304" pitchFamily="18" charset="0"/>
            </a:endParaRPr>
          </a:p>
          <a:p>
            <a:pPr marL="285750" indent="-285750">
              <a:buFont typeface="Arial" panose="020B0604020202020204" pitchFamily="34" charset="0"/>
              <a:buChar char="•"/>
            </a:pPr>
            <a:endParaRPr lang="sr-Latn-RS" dirty="0" smtClean="0">
              <a:latin typeface="Palatino Linotype" panose="02040502050505030304" pitchFamily="18" charset="0"/>
            </a:endParaRPr>
          </a:p>
          <a:p>
            <a:pPr marL="285750" indent="-285750">
              <a:buFont typeface="Arial" panose="020B0604020202020204" pitchFamily="34" charset="0"/>
              <a:buChar char="•"/>
            </a:pPr>
            <a:r>
              <a:rPr lang="en-US" dirty="0" smtClean="0">
                <a:latin typeface="Palatino Linotype" panose="02040502050505030304" pitchFamily="18" charset="0"/>
              </a:rPr>
              <a:t>In order to increase the productivity and quality of work of one sector, the positive influence of other constituent organizations is necessary.</a:t>
            </a:r>
            <a:endParaRPr lang="sr-Latn-RS" dirty="0" smtClean="0">
              <a:latin typeface="Palatino Linotype" panose="02040502050505030304" pitchFamily="18" charset="0"/>
            </a:endParaRPr>
          </a:p>
        </p:txBody>
      </p:sp>
      <p:sp>
        <p:nvSpPr>
          <p:cNvPr id="3"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1405166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1556792"/>
            <a:ext cx="7848872" cy="2585323"/>
          </a:xfrm>
          <a:prstGeom prst="rect">
            <a:avLst/>
          </a:prstGeom>
        </p:spPr>
        <p:txBody>
          <a:bodyPr wrap="square">
            <a:spAutoFit/>
          </a:bodyPr>
          <a:lstStyle/>
          <a:p>
            <a:pPr marL="285750" indent="-285750">
              <a:buFont typeface="Arial" panose="020B0604020202020204" pitchFamily="34" charset="0"/>
              <a:buChar char="•"/>
            </a:pPr>
            <a:r>
              <a:rPr lang="en-US" dirty="0" smtClean="0">
                <a:latin typeface="Palatino Linotype" panose="02040502050505030304" pitchFamily="18" charset="0"/>
              </a:rPr>
              <a:t>The general goals of the health system:</a:t>
            </a:r>
            <a:endParaRPr lang="sr-Latn-RS" dirty="0" smtClean="0">
              <a:latin typeface="Palatino Linotype" panose="02040502050505030304" pitchFamily="18" charset="0"/>
            </a:endParaRPr>
          </a:p>
          <a:p>
            <a:endParaRPr lang="sr-Latn-RS" dirty="0" smtClean="0">
              <a:latin typeface="Palatino Linotype" panose="02040502050505030304" pitchFamily="18" charset="0"/>
            </a:endParaRPr>
          </a:p>
          <a:p>
            <a:pPr marL="742950" lvl="1" indent="-285750">
              <a:buFont typeface="Arial" panose="020B0604020202020204" pitchFamily="34" charset="0"/>
              <a:buChar char="•"/>
            </a:pPr>
            <a:r>
              <a:rPr lang="en-US" dirty="0" smtClean="0">
                <a:latin typeface="Palatino Linotype" panose="02040502050505030304" pitchFamily="18" charset="0"/>
              </a:rPr>
              <a:t>improving the health status of the population </a:t>
            </a:r>
            <a:endParaRPr lang="sr-Latn-RS" dirty="0" smtClean="0">
              <a:latin typeface="Palatino Linotype" panose="02040502050505030304" pitchFamily="18" charset="0"/>
            </a:endParaRPr>
          </a:p>
          <a:p>
            <a:pPr marL="742950" lvl="1" indent="-285750">
              <a:buFont typeface="Arial" panose="020B0604020202020204" pitchFamily="34" charset="0"/>
              <a:buChar char="•"/>
            </a:pPr>
            <a:endParaRPr lang="sr-Latn-RS" dirty="0" smtClean="0">
              <a:latin typeface="Palatino Linotype" panose="02040502050505030304" pitchFamily="18" charset="0"/>
            </a:endParaRPr>
          </a:p>
          <a:p>
            <a:pPr marL="742950" lvl="1" indent="-285750">
              <a:buFont typeface="Arial" panose="020B0604020202020204" pitchFamily="34" charset="0"/>
              <a:buChar char="•"/>
            </a:pPr>
            <a:r>
              <a:rPr lang="en-US" dirty="0" smtClean="0">
                <a:latin typeface="Palatino Linotype" panose="02040502050505030304" pitchFamily="18" charset="0"/>
              </a:rPr>
              <a:t>show responsibility for realizing certain health needs</a:t>
            </a:r>
            <a:endParaRPr lang="sr-Latn-RS" dirty="0" smtClean="0">
              <a:latin typeface="Palatino Linotype" panose="02040502050505030304" pitchFamily="18" charset="0"/>
            </a:endParaRPr>
          </a:p>
          <a:p>
            <a:pPr marL="742950" lvl="1" indent="-285750">
              <a:buFont typeface="Arial" panose="020B0604020202020204" pitchFamily="34" charset="0"/>
              <a:buChar char="•"/>
            </a:pPr>
            <a:endParaRPr lang="sr-Latn-RS" dirty="0" smtClean="0">
              <a:latin typeface="Palatino Linotype" panose="02040502050505030304" pitchFamily="18" charset="0"/>
            </a:endParaRPr>
          </a:p>
          <a:p>
            <a:pPr marL="742950" lvl="1" indent="-285750">
              <a:buFont typeface="Arial" panose="020B0604020202020204" pitchFamily="34" charset="0"/>
              <a:buChar char="•"/>
            </a:pPr>
            <a:r>
              <a:rPr lang="en-US" dirty="0" smtClean="0">
                <a:latin typeface="Palatino Linotype" panose="02040502050505030304" pitchFamily="18" charset="0"/>
              </a:rPr>
              <a:t>reduction of financial and social risks to a minimum </a:t>
            </a:r>
            <a:endParaRPr lang="sr-Latn-RS" dirty="0" smtClean="0">
              <a:latin typeface="Palatino Linotype" panose="02040502050505030304" pitchFamily="18" charset="0"/>
            </a:endParaRPr>
          </a:p>
          <a:p>
            <a:pPr marL="742950" lvl="1" indent="-285750">
              <a:buFont typeface="Arial" panose="020B0604020202020204" pitchFamily="34" charset="0"/>
              <a:buChar char="•"/>
            </a:pPr>
            <a:endParaRPr lang="sr-Latn-RS" dirty="0" smtClean="0">
              <a:latin typeface="Palatino Linotype" panose="02040502050505030304" pitchFamily="18" charset="0"/>
            </a:endParaRPr>
          </a:p>
          <a:p>
            <a:pPr marL="742950" lvl="1" indent="-285750">
              <a:buFont typeface="Arial" panose="020B0604020202020204" pitchFamily="34" charset="0"/>
              <a:buChar char="•"/>
            </a:pPr>
            <a:r>
              <a:rPr lang="en-US" dirty="0" smtClean="0">
                <a:latin typeface="Palatino Linotype" panose="02040502050505030304" pitchFamily="18" charset="0"/>
              </a:rPr>
              <a:t>continuous striving to improve the efficiency of the health system</a:t>
            </a:r>
            <a:endParaRPr lang="en-US" dirty="0">
              <a:latin typeface="Palatino Linotype" panose="02040502050505030304" pitchFamily="18" charset="0"/>
            </a:endParaRPr>
          </a:p>
        </p:txBody>
      </p:sp>
      <p:sp>
        <p:nvSpPr>
          <p:cNvPr id="3" name="Rectangle 2"/>
          <p:cNvSpPr txBox="1">
            <a:spLocks noChangeArrowheads="1"/>
          </p:cNvSpPr>
          <p:nvPr/>
        </p:nvSpPr>
        <p:spPr>
          <a:xfrm>
            <a:off x="0" y="0"/>
            <a:ext cx="9144000" cy="620688"/>
          </a:xfrm>
          <a:prstGeom prst="rect">
            <a:avLst/>
          </a:prstGeom>
        </p:spPr>
        <p:style>
          <a:lnRef idx="0">
            <a:schemeClr val="accent5"/>
          </a:lnRef>
          <a:fillRef idx="3">
            <a:schemeClr val="accent5"/>
          </a:fillRef>
          <a:effectRef idx="3">
            <a:schemeClr val="accent5"/>
          </a:effectRef>
          <a:fontRef idx="minor">
            <a:schemeClr val="lt1"/>
          </a:fontRef>
        </p:style>
        <p:txBody>
          <a:bodyPr/>
          <a:lstStyle/>
          <a:p>
            <a:pPr lvl="0" algn="ctr">
              <a:spcBef>
                <a:spcPct val="0"/>
              </a:spcBef>
            </a:pPr>
            <a:r>
              <a:rPr lang="sr-Latn-RS" sz="3600" b="1" noProof="0" dirty="0" smtClean="0">
                <a:latin typeface="Palatino Linotype" pitchFamily="18" charset="0"/>
              </a:rPr>
              <a:t>THE HEALTHCARE</a:t>
            </a:r>
            <a:endParaRPr kumimoji="0" lang="en-US" sz="3600" b="1" i="0" u="none" strike="noStrike" kern="1200" cap="none" spc="0" normalizeH="0" baseline="0" noProof="0" dirty="0">
              <a:ln>
                <a:noFill/>
              </a:ln>
              <a:effectLst/>
              <a:uLnTx/>
              <a:uFillTx/>
              <a:latin typeface="Palatino Linotype" pitchFamily="18" charset="0"/>
              <a:ea typeface="+mj-ea"/>
              <a:cs typeface="+mj-cs"/>
            </a:endParaRPr>
          </a:p>
        </p:txBody>
      </p:sp>
    </p:spTree>
    <p:extLst>
      <p:ext uri="{BB962C8B-B14F-4D97-AF65-F5344CB8AC3E}">
        <p14:creationId xmlns:p14="http://schemas.microsoft.com/office/powerpoint/2010/main" val="1139622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416</TotalTime>
  <Words>1819</Words>
  <Application>Microsoft Office PowerPoint</Application>
  <PresentationFormat>On-screen Show (4:3)</PresentationFormat>
  <Paragraphs>228</Paragraphs>
  <Slides>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Calibri Light</vt:lpstr>
      <vt:lpstr>Palatino Linotype</vt:lpstr>
      <vt:lpstr>Office Theme</vt:lpstr>
      <vt:lpstr>UNIVERSITY OF KRAGUJEVAC FACULTY OF MEDICAL SCIENCES      INTRODUCTION TO CLINICAL PRACTICE   The organization of the healthcare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XX</dc:creator>
  <cp:lastModifiedBy>Rada Vucic</cp:lastModifiedBy>
  <cp:revision>40</cp:revision>
  <dcterms:created xsi:type="dcterms:W3CDTF">2020-01-21T13:34:12Z</dcterms:created>
  <dcterms:modified xsi:type="dcterms:W3CDTF">2023-09-14T13:20:32Z</dcterms:modified>
</cp:coreProperties>
</file>